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Raleway"/>
      <p:regular r:id="rId21"/>
      <p:bold r:id="rId22"/>
      <p:italic r:id="rId23"/>
      <p:boldItalic r:id="rId24"/>
    </p:embeddedFont>
    <p:embeddedFont>
      <p:font typeface="Roboto Medium"/>
      <p:regular r:id="rId25"/>
      <p:bold r:id="rId26"/>
      <p:italic r:id="rId27"/>
      <p:boldItalic r:id="rId28"/>
    </p:embeddedFont>
    <p:embeddedFont>
      <p:font typeface="Anaheim"/>
      <p:regular r:id="rId29"/>
      <p:bold r:id="rId30"/>
    </p:embeddedFont>
    <p:embeddedFont>
      <p:font typeface="DM Serif Text"/>
      <p:regular r:id="rId31"/>
      <p:italic r:id="rId32"/>
    </p:embeddedFont>
    <p:embeddedFont>
      <p:font typeface="Space Grotesk"/>
      <p:regular r:id="rId33"/>
      <p:bold r:id="rId34"/>
    </p:embeddedFont>
    <p:embeddedFont>
      <p:font typeface="Roboto"/>
      <p:regular r:id="rId35"/>
      <p:bold r:id="rId36"/>
      <p:italic r:id="rId37"/>
      <p:boldItalic r:id="rId38"/>
    </p:embeddedFont>
    <p:embeddedFont>
      <p:font typeface="Cairo"/>
      <p:regular r:id="rId39"/>
      <p:bold r:id="rId40"/>
    </p:embeddedFont>
    <p:embeddedFont>
      <p:font typeface="Assistant"/>
      <p:regular r:id="rId41"/>
      <p:bold r:id="rId42"/>
    </p:embeddedFont>
    <p:embeddedFont>
      <p:font typeface="Asap SemiBold"/>
      <p:regular r:id="rId43"/>
      <p:bold r:id="rId44"/>
      <p:italic r:id="rId45"/>
      <p:boldItalic r:id="rId46"/>
    </p:embeddedFont>
    <p:embeddedFont>
      <p:font typeface="Space Grotesk Medium"/>
      <p:regular r:id="rId47"/>
      <p:bold r:id="rId48"/>
    </p:embeddedFont>
    <p:embeddedFont>
      <p:font typeface="PT Sans"/>
      <p:regular r:id="rId49"/>
      <p:bold r:id="rId50"/>
      <p:italic r:id="rId51"/>
      <p:boldItalic r:id="rId52"/>
    </p:embeddedFont>
    <p:embeddedFont>
      <p:font typeface="Asap"/>
      <p:regular r:id="rId53"/>
      <p:bold r:id="rId54"/>
      <p:italic r:id="rId55"/>
      <p:boldItalic r:id="rId56"/>
    </p:embeddedFont>
    <p:embeddedFont>
      <p:font typeface="Asap Medium"/>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Cairo-bold.fntdata"/><Relationship Id="rId42" Type="http://schemas.openxmlformats.org/officeDocument/2006/relationships/font" Target="fonts/Assistant-bold.fntdata"/><Relationship Id="rId41" Type="http://schemas.openxmlformats.org/officeDocument/2006/relationships/font" Target="fonts/Assistant-regular.fntdata"/><Relationship Id="rId44" Type="http://schemas.openxmlformats.org/officeDocument/2006/relationships/font" Target="fonts/AsapSemiBold-bold.fntdata"/><Relationship Id="rId43" Type="http://schemas.openxmlformats.org/officeDocument/2006/relationships/font" Target="fonts/AsapSemiBold-regular.fntdata"/><Relationship Id="rId46" Type="http://schemas.openxmlformats.org/officeDocument/2006/relationships/font" Target="fonts/AsapSemiBold-boldItalic.fntdata"/><Relationship Id="rId45" Type="http://schemas.openxmlformats.org/officeDocument/2006/relationships/font" Target="fonts/AsapSemi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SpaceGroteskMedium-bold.fntdata"/><Relationship Id="rId47" Type="http://schemas.openxmlformats.org/officeDocument/2006/relationships/font" Target="fonts/SpaceGroteskMedium-regular.fntdata"/><Relationship Id="rId49" Type="http://schemas.openxmlformats.org/officeDocument/2006/relationships/font" Target="fonts/PTSans-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DMSerifText-regular.fntdata"/><Relationship Id="rId30" Type="http://schemas.openxmlformats.org/officeDocument/2006/relationships/font" Target="fonts/Anaheim-bold.fntdata"/><Relationship Id="rId33" Type="http://schemas.openxmlformats.org/officeDocument/2006/relationships/font" Target="fonts/SpaceGrotesk-regular.fntdata"/><Relationship Id="rId32" Type="http://schemas.openxmlformats.org/officeDocument/2006/relationships/font" Target="fonts/DMSerifText-italic.fntdata"/><Relationship Id="rId35" Type="http://schemas.openxmlformats.org/officeDocument/2006/relationships/font" Target="fonts/Roboto-regular.fntdata"/><Relationship Id="rId34" Type="http://schemas.openxmlformats.org/officeDocument/2006/relationships/font" Target="fonts/SpaceGrotesk-bold.fntdata"/><Relationship Id="rId37" Type="http://schemas.openxmlformats.org/officeDocument/2006/relationships/font" Target="fonts/Roboto-italic.fntdata"/><Relationship Id="rId36" Type="http://schemas.openxmlformats.org/officeDocument/2006/relationships/font" Target="fonts/Roboto-bold.fntdata"/><Relationship Id="rId39" Type="http://schemas.openxmlformats.org/officeDocument/2006/relationships/font" Target="fonts/Cairo-regular.fntdata"/><Relationship Id="rId38" Type="http://schemas.openxmlformats.org/officeDocument/2006/relationships/font" Target="fonts/Roboto-boldItalic.fntdata"/><Relationship Id="rId20" Type="http://schemas.openxmlformats.org/officeDocument/2006/relationships/slide" Target="slides/slide16.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60" Type="http://schemas.openxmlformats.org/officeDocument/2006/relationships/font" Target="fonts/AsapMedium-boldItalic.fntdata"/><Relationship Id="rId26" Type="http://schemas.openxmlformats.org/officeDocument/2006/relationships/font" Target="fonts/RobotoMedium-bold.fntdata"/><Relationship Id="rId25" Type="http://schemas.openxmlformats.org/officeDocument/2006/relationships/font" Target="fonts/RobotoMedium-regular.fntdata"/><Relationship Id="rId28" Type="http://schemas.openxmlformats.org/officeDocument/2006/relationships/font" Target="fonts/RobotoMedium-boldItalic.fntdata"/><Relationship Id="rId27" Type="http://schemas.openxmlformats.org/officeDocument/2006/relationships/font" Target="fonts/RobotoMedium-italic.fntdata"/><Relationship Id="rId29" Type="http://schemas.openxmlformats.org/officeDocument/2006/relationships/font" Target="fonts/Anaheim-regular.fntdata"/><Relationship Id="rId51" Type="http://schemas.openxmlformats.org/officeDocument/2006/relationships/font" Target="fonts/PTSans-italic.fntdata"/><Relationship Id="rId50" Type="http://schemas.openxmlformats.org/officeDocument/2006/relationships/font" Target="fonts/PTSans-bold.fntdata"/><Relationship Id="rId53" Type="http://schemas.openxmlformats.org/officeDocument/2006/relationships/font" Target="fonts/Asap-regular.fntdata"/><Relationship Id="rId52" Type="http://schemas.openxmlformats.org/officeDocument/2006/relationships/font" Target="fonts/PTSans-boldItalic.fntdata"/><Relationship Id="rId11" Type="http://schemas.openxmlformats.org/officeDocument/2006/relationships/slide" Target="slides/slide7.xml"/><Relationship Id="rId55" Type="http://schemas.openxmlformats.org/officeDocument/2006/relationships/font" Target="fonts/Asap-italic.fntdata"/><Relationship Id="rId10" Type="http://schemas.openxmlformats.org/officeDocument/2006/relationships/slide" Target="slides/slide6.xml"/><Relationship Id="rId54" Type="http://schemas.openxmlformats.org/officeDocument/2006/relationships/font" Target="fonts/Asap-bold.fntdata"/><Relationship Id="rId13" Type="http://schemas.openxmlformats.org/officeDocument/2006/relationships/slide" Target="slides/slide9.xml"/><Relationship Id="rId57" Type="http://schemas.openxmlformats.org/officeDocument/2006/relationships/font" Target="fonts/AsapMedium-regular.fntdata"/><Relationship Id="rId12" Type="http://schemas.openxmlformats.org/officeDocument/2006/relationships/slide" Target="slides/slide8.xml"/><Relationship Id="rId56" Type="http://schemas.openxmlformats.org/officeDocument/2006/relationships/font" Target="fonts/Asap-boldItalic.fntdata"/><Relationship Id="rId15" Type="http://schemas.openxmlformats.org/officeDocument/2006/relationships/slide" Target="slides/slide11.xml"/><Relationship Id="rId59" Type="http://schemas.openxmlformats.org/officeDocument/2006/relationships/font" Target="fonts/AsapMedium-italic.fntdata"/><Relationship Id="rId14" Type="http://schemas.openxmlformats.org/officeDocument/2006/relationships/slide" Target="slides/slide10.xml"/><Relationship Id="rId58" Type="http://schemas.openxmlformats.org/officeDocument/2006/relationships/font" Target="fonts/AsapMedium-bold.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jp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Good morning everyone! We’re team 7 and today we are going to walk you through New York City Green Taxis analysis.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acb607930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3acb607930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Allison</a:t>
            </a:r>
            <a:endParaRPr/>
          </a:p>
          <a:p>
            <a:pPr indent="0" lvl="0" marL="0" rtl="0" algn="l">
              <a:spcBef>
                <a:spcPts val="0"/>
              </a:spcBef>
              <a:spcAft>
                <a:spcPts val="0"/>
              </a:spcAft>
              <a:buNone/>
            </a:pPr>
            <a:r>
              <a:rPr lang="en"/>
              <a:t>For the presentation, use Desktop</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acb607930d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3acb607930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3ae2a677b9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3ae2a677b9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Mudongfang</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3acb607930d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3acb607930d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3acb607930d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3acb607930d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Akhil</a:t>
            </a:r>
            <a:endParaRPr/>
          </a:p>
          <a:p>
            <a:pPr indent="0" lvl="0" marL="0" rtl="0" algn="l">
              <a:spcBef>
                <a:spcPts val="0"/>
              </a:spcBef>
              <a:spcAft>
                <a:spcPts val="0"/>
              </a:spcAft>
              <a:buNone/>
            </a:pPr>
            <a:r>
              <a:rPr lang="en" sz="1200">
                <a:solidFill>
                  <a:schemeClr val="dk1"/>
                </a:solidFill>
                <a:latin typeface="Cairo"/>
                <a:ea typeface="Cairo"/>
                <a:cs typeface="Cairo"/>
                <a:sym typeface="Cairo"/>
              </a:rPr>
              <a:t>Note：NYC’s congestion surcharge is mandated by policy, and the fee goes to the MTA rather than to taxi drivers.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3ae4b7a7e1c_4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3ae4b7a7e1c_4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Akhil</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3ae60d7dba1_0_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3ae60d7dba1_0_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Good morning everyone! We’re team 7 and I’m Chamnan (each member present their name) and today we are going to walk you through New York City Green Taxis analysis.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rPr lang="en"/>
              <a:t>Here is the outline of today’s presentation. We will start introduction and finish with recommendations and limitations.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NYC Green taxis was launched in 2013 with the purpose to serve areas that Yellow Taxis rarely cover. As they are gradually being phased out, we witness the decrease of trips volume, resulting in impact on revenue and overall urban mobility. Our project aims to analyze Green taxis ridership and trip </a:t>
            </a:r>
            <a:r>
              <a:rPr lang="en">
                <a:solidFill>
                  <a:schemeClr val="dk1"/>
                </a:solidFill>
              </a:rPr>
              <a:t>characteristics</a:t>
            </a:r>
            <a:r>
              <a:rPr lang="en">
                <a:solidFill>
                  <a:schemeClr val="dk1"/>
                </a:solidFill>
              </a:rPr>
              <a:t>, so we could better understand how </a:t>
            </a:r>
            <a:r>
              <a:rPr lang="en">
                <a:solidFill>
                  <a:schemeClr val="dk1"/>
                </a:solidFill>
              </a:rPr>
              <a:t>major factors such as phased reduction and</a:t>
            </a:r>
            <a:r>
              <a:rPr lang="en">
                <a:solidFill>
                  <a:schemeClr val="dk1"/>
                </a:solidFill>
              </a:rPr>
              <a:t> COVID-19 influenced travel patterns and mobility across neighborhoods, such as Manhattan, Brooklyn, Queens and so 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3ae4b7a7e1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3ae4b7a7e1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first dive into our data. We obtained six datasets from New York City Open Data website. Our first five datasets cover trip records between 2019 and 2023 and our last dataset represents monthly pickup-dropoff trip data. We also downloaded two sets of data dictionaries to better </a:t>
            </a:r>
            <a:r>
              <a:rPr lang="en"/>
              <a:t>understand</a:t>
            </a:r>
            <a:r>
              <a:rPr lang="en"/>
              <a:t> each column in the datasets.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Next, we perform data cleaning; we dropped empty columns, removed duplicate rows, and replaced missing values with mode. After that we used UNION DISTINCT operator to combined our five years cleaned datasets into one table and made them ready for our analysis.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ae367c618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3ae367c618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here is our ER diagram of the cleaned dataset</a:t>
            </a:r>
            <a:r>
              <a:rPr lang="en"/>
              <a:t>. As you can see use one to many relationship because one record in monthly pickup-dropoff table can have one to many records in trip records table. Now our data is ready and I will hand it over to Anna.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3acb607930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3acb607930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Anna- we chose some SQL exploratory questions which also informed our Tableau visualizations.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2205375"/>
            <a:ext cx="5257800" cy="16140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800">
                <a:solidFill>
                  <a:srgbClr val="241160"/>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885650"/>
            <a:ext cx="3690600" cy="468600"/>
          </a:xfrm>
          <a:prstGeom prst="rect">
            <a:avLst/>
          </a:prstGeom>
          <a:solidFill>
            <a:schemeClr val="dk2"/>
          </a:solidFill>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pic>
        <p:nvPicPr>
          <p:cNvPr id="11" name="Google Shape;11;p2"/>
          <p:cNvPicPr preferRelativeResize="0"/>
          <p:nvPr/>
        </p:nvPicPr>
        <p:blipFill>
          <a:blip r:embed="rId2">
            <a:alphaModFix/>
          </a:blip>
          <a:stretch>
            <a:fillRect/>
          </a:stretch>
        </p:blipFill>
        <p:spPr>
          <a:xfrm flipH="1" rot="10800000">
            <a:off x="0" y="0"/>
            <a:ext cx="4727801" cy="22568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5" name="Shape 85"/>
        <p:cNvGrpSpPr/>
        <p:nvPr/>
      </p:nvGrpSpPr>
      <p:grpSpPr>
        <a:xfrm>
          <a:off x="0" y="0"/>
          <a:ext cx="0" cy="0"/>
          <a:chOff x="0" y="0"/>
          <a:chExt cx="0" cy="0"/>
        </a:xfrm>
      </p:grpSpPr>
      <p:sp>
        <p:nvSpPr>
          <p:cNvPr id="86" name="Google Shape;86;p11"/>
          <p:cNvSpPr txBox="1"/>
          <p:nvPr>
            <p:ph hasCustomPrompt="1" type="title"/>
          </p:nvPr>
        </p:nvSpPr>
        <p:spPr>
          <a:xfrm>
            <a:off x="4076350" y="2296400"/>
            <a:ext cx="3843300" cy="10851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7" name="Google Shape;87;p11"/>
          <p:cNvSpPr txBox="1"/>
          <p:nvPr>
            <p:ph idx="1" type="subTitle"/>
          </p:nvPr>
        </p:nvSpPr>
        <p:spPr>
          <a:xfrm>
            <a:off x="4076350" y="3426700"/>
            <a:ext cx="3843300" cy="49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pic>
        <p:nvPicPr>
          <p:cNvPr id="88" name="Google Shape;88;p11"/>
          <p:cNvPicPr preferRelativeResize="0"/>
          <p:nvPr/>
        </p:nvPicPr>
        <p:blipFill>
          <a:blip r:embed="rId2">
            <a:alphaModFix/>
          </a:blip>
          <a:stretch>
            <a:fillRect/>
          </a:stretch>
        </p:blipFill>
        <p:spPr>
          <a:xfrm flipH="1">
            <a:off x="4416200" y="2886625"/>
            <a:ext cx="4727801" cy="225687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9" name="Shape 8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90" name="Shape 90"/>
        <p:cNvGrpSpPr/>
        <p:nvPr/>
      </p:nvGrpSpPr>
      <p:grpSpPr>
        <a:xfrm>
          <a:off x="0" y="0"/>
          <a:ext cx="0" cy="0"/>
          <a:chOff x="0" y="0"/>
          <a:chExt cx="0" cy="0"/>
        </a:xfrm>
      </p:grpSpPr>
      <p:sp>
        <p:nvSpPr>
          <p:cNvPr id="91" name="Google Shape;91;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2" name="Google Shape;92;p13"/>
          <p:cNvSpPr txBox="1"/>
          <p:nvPr>
            <p:ph hasCustomPrompt="1" idx="2" type="title"/>
          </p:nvPr>
        </p:nvSpPr>
        <p:spPr>
          <a:xfrm>
            <a:off x="720000" y="1480883"/>
            <a:ext cx="734700" cy="4476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p:nvPr>
            <p:ph hasCustomPrompt="1" idx="3" type="title"/>
          </p:nvPr>
        </p:nvSpPr>
        <p:spPr>
          <a:xfrm>
            <a:off x="720000" y="2990491"/>
            <a:ext cx="734700" cy="4476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p:nvPr>
            <p:ph hasCustomPrompt="1" idx="4" type="title"/>
          </p:nvPr>
        </p:nvSpPr>
        <p:spPr>
          <a:xfrm>
            <a:off x="3306000" y="1480883"/>
            <a:ext cx="734700" cy="4476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p:nvPr>
            <p:ph hasCustomPrompt="1" idx="5" type="title"/>
          </p:nvPr>
        </p:nvSpPr>
        <p:spPr>
          <a:xfrm>
            <a:off x="3306000" y="2990491"/>
            <a:ext cx="734700" cy="4476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p:nvPr>
            <p:ph hasCustomPrompt="1" idx="6" type="title"/>
          </p:nvPr>
        </p:nvSpPr>
        <p:spPr>
          <a:xfrm>
            <a:off x="5892000" y="1480883"/>
            <a:ext cx="734700" cy="4476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p:nvPr>
            <p:ph hasCustomPrompt="1" idx="7" type="title"/>
          </p:nvPr>
        </p:nvSpPr>
        <p:spPr>
          <a:xfrm>
            <a:off x="5892000" y="2990491"/>
            <a:ext cx="734700" cy="4476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p:nvPr>
            <p:ph idx="1" type="subTitle"/>
          </p:nvPr>
        </p:nvSpPr>
        <p:spPr>
          <a:xfrm>
            <a:off x="720000" y="2026450"/>
            <a:ext cx="2532000" cy="5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9" name="Google Shape;99;p13"/>
          <p:cNvSpPr txBox="1"/>
          <p:nvPr>
            <p:ph idx="8" type="subTitle"/>
          </p:nvPr>
        </p:nvSpPr>
        <p:spPr>
          <a:xfrm>
            <a:off x="3306000" y="2026450"/>
            <a:ext cx="2532000" cy="5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0" name="Google Shape;100;p13"/>
          <p:cNvSpPr txBox="1"/>
          <p:nvPr>
            <p:ph idx="9" type="subTitle"/>
          </p:nvPr>
        </p:nvSpPr>
        <p:spPr>
          <a:xfrm>
            <a:off x="5892000" y="2026450"/>
            <a:ext cx="2532000" cy="50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1" name="Google Shape;101;p13"/>
          <p:cNvSpPr txBox="1"/>
          <p:nvPr>
            <p:ph idx="13" type="subTitle"/>
          </p:nvPr>
        </p:nvSpPr>
        <p:spPr>
          <a:xfrm>
            <a:off x="720000" y="3544900"/>
            <a:ext cx="2532000" cy="49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2" name="Google Shape;102;p13"/>
          <p:cNvSpPr txBox="1"/>
          <p:nvPr>
            <p:ph idx="14" type="subTitle"/>
          </p:nvPr>
        </p:nvSpPr>
        <p:spPr>
          <a:xfrm>
            <a:off x="3306000" y="3544900"/>
            <a:ext cx="2532000" cy="49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3" name="Google Shape;103;p13"/>
          <p:cNvSpPr txBox="1"/>
          <p:nvPr>
            <p:ph idx="15" type="subTitle"/>
          </p:nvPr>
        </p:nvSpPr>
        <p:spPr>
          <a:xfrm>
            <a:off x="5892000" y="3544900"/>
            <a:ext cx="2532000" cy="49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04" name="Google Shape;104;p13"/>
          <p:cNvGrpSpPr/>
          <p:nvPr/>
        </p:nvGrpSpPr>
        <p:grpSpPr>
          <a:xfrm>
            <a:off x="0" y="4"/>
            <a:ext cx="9144004" cy="5143496"/>
            <a:chOff x="0" y="4"/>
            <a:chExt cx="9144004" cy="5143496"/>
          </a:xfrm>
        </p:grpSpPr>
        <p:pic>
          <p:nvPicPr>
            <p:cNvPr id="105" name="Google Shape;105;p13"/>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06" name="Google Shape;106;p13"/>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07" name="Google Shape;107;p13"/>
          <p:cNvGrpSpPr/>
          <p:nvPr/>
        </p:nvGrpSpPr>
        <p:grpSpPr>
          <a:xfrm flipH="1" rot="-10539848">
            <a:off x="6108563" y="4049075"/>
            <a:ext cx="4573901" cy="3479217"/>
            <a:chOff x="1522650" y="1117750"/>
            <a:chExt cx="4574075" cy="3479350"/>
          </a:xfrm>
        </p:grpSpPr>
        <p:sp>
          <p:nvSpPr>
            <p:cNvPr id="108" name="Google Shape;108;p13"/>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0" name="Shape 110"/>
        <p:cNvGrpSpPr/>
        <p:nvPr/>
      </p:nvGrpSpPr>
      <p:grpSpPr>
        <a:xfrm>
          <a:off x="0" y="0"/>
          <a:ext cx="0" cy="0"/>
          <a:chOff x="0" y="0"/>
          <a:chExt cx="0" cy="0"/>
        </a:xfrm>
      </p:grpSpPr>
      <p:grpSp>
        <p:nvGrpSpPr>
          <p:cNvPr id="111" name="Google Shape;111;p14"/>
          <p:cNvGrpSpPr/>
          <p:nvPr/>
        </p:nvGrpSpPr>
        <p:grpSpPr>
          <a:xfrm>
            <a:off x="0" y="0"/>
            <a:ext cx="9144001" cy="5143500"/>
            <a:chOff x="0" y="0"/>
            <a:chExt cx="9144001" cy="5143500"/>
          </a:xfrm>
        </p:grpSpPr>
        <p:pic>
          <p:nvPicPr>
            <p:cNvPr id="112" name="Google Shape;112;p14"/>
            <p:cNvPicPr preferRelativeResize="0"/>
            <p:nvPr/>
          </p:nvPicPr>
          <p:blipFill>
            <a:blip r:embed="rId2">
              <a:alphaModFix/>
            </a:blip>
            <a:stretch>
              <a:fillRect/>
            </a:stretch>
          </p:blipFill>
          <p:spPr>
            <a:xfrm flipH="1" rot="10800000">
              <a:off x="0" y="2052950"/>
              <a:ext cx="4220500" cy="3090550"/>
            </a:xfrm>
            <a:prstGeom prst="rect">
              <a:avLst/>
            </a:prstGeom>
            <a:noFill/>
            <a:ln>
              <a:noFill/>
            </a:ln>
          </p:spPr>
        </p:pic>
        <p:pic>
          <p:nvPicPr>
            <p:cNvPr id="113" name="Google Shape;113;p14"/>
            <p:cNvPicPr preferRelativeResize="0"/>
            <p:nvPr/>
          </p:nvPicPr>
          <p:blipFill>
            <a:blip r:embed="rId3">
              <a:alphaModFix/>
            </a:blip>
            <a:stretch>
              <a:fillRect/>
            </a:stretch>
          </p:blipFill>
          <p:spPr>
            <a:xfrm flipH="1" rot="10800000">
              <a:off x="6764924" y="0"/>
              <a:ext cx="2379077" cy="3237334"/>
            </a:xfrm>
            <a:prstGeom prst="rect">
              <a:avLst/>
            </a:prstGeom>
            <a:noFill/>
            <a:ln>
              <a:noFill/>
            </a:ln>
          </p:spPr>
        </p:pic>
      </p:grpSp>
      <p:grpSp>
        <p:nvGrpSpPr>
          <p:cNvPr id="114" name="Google Shape;114;p14"/>
          <p:cNvGrpSpPr/>
          <p:nvPr/>
        </p:nvGrpSpPr>
        <p:grpSpPr>
          <a:xfrm rot="10800000">
            <a:off x="6704226" y="3811697"/>
            <a:ext cx="4574075" cy="3479350"/>
            <a:chOff x="1522650" y="1117750"/>
            <a:chExt cx="4574075" cy="3479350"/>
          </a:xfrm>
        </p:grpSpPr>
        <p:sp>
          <p:nvSpPr>
            <p:cNvPr id="115" name="Google Shape;115;p14"/>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4"/>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18" name="Shape 118"/>
        <p:cNvGrpSpPr/>
        <p:nvPr/>
      </p:nvGrpSpPr>
      <p:grpSpPr>
        <a:xfrm>
          <a:off x="0" y="0"/>
          <a:ext cx="0" cy="0"/>
          <a:chOff x="0" y="0"/>
          <a:chExt cx="0" cy="0"/>
        </a:xfrm>
      </p:grpSpPr>
      <p:grpSp>
        <p:nvGrpSpPr>
          <p:cNvPr id="119" name="Google Shape;119;p15"/>
          <p:cNvGrpSpPr/>
          <p:nvPr/>
        </p:nvGrpSpPr>
        <p:grpSpPr>
          <a:xfrm>
            <a:off x="0" y="4"/>
            <a:ext cx="9144004" cy="5143496"/>
            <a:chOff x="0" y="4"/>
            <a:chExt cx="9144004" cy="5143496"/>
          </a:xfrm>
        </p:grpSpPr>
        <p:pic>
          <p:nvPicPr>
            <p:cNvPr id="120" name="Google Shape;120;p15"/>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21" name="Google Shape;121;p15"/>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22" name="Google Shape;122;p15"/>
          <p:cNvGrpSpPr/>
          <p:nvPr/>
        </p:nvGrpSpPr>
        <p:grpSpPr>
          <a:xfrm flipH="1" rot="-10539848">
            <a:off x="6108563" y="4049075"/>
            <a:ext cx="4573901" cy="3479217"/>
            <a:chOff x="1522650" y="1117750"/>
            <a:chExt cx="4574075" cy="3479350"/>
          </a:xfrm>
        </p:grpSpPr>
        <p:sp>
          <p:nvSpPr>
            <p:cNvPr id="123" name="Google Shape;123;p15"/>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5"/>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5"/>
          <p:cNvSpPr txBox="1"/>
          <p:nvPr>
            <p:ph type="title"/>
          </p:nvPr>
        </p:nvSpPr>
        <p:spPr>
          <a:xfrm>
            <a:off x="3889175" y="1000050"/>
            <a:ext cx="3205500" cy="105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6" name="Google Shape;126;p15"/>
          <p:cNvSpPr txBox="1"/>
          <p:nvPr>
            <p:ph idx="1" type="subTitle"/>
          </p:nvPr>
        </p:nvSpPr>
        <p:spPr>
          <a:xfrm>
            <a:off x="3889175" y="2131950"/>
            <a:ext cx="4185300" cy="201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AutoNum type="arabicPeriod"/>
              <a:defRPr/>
            </a:lvl1pPr>
            <a:lvl2pPr lvl="1" rtl="0" algn="ctr">
              <a:lnSpc>
                <a:spcPct val="100000"/>
              </a:lnSpc>
              <a:spcBef>
                <a:spcPts val="0"/>
              </a:spcBef>
              <a:spcAft>
                <a:spcPts val="0"/>
              </a:spcAft>
              <a:buSzPts val="1200"/>
              <a:buAutoNum type="alphaLcPeriod"/>
              <a:defRPr/>
            </a:lvl2pPr>
            <a:lvl3pPr lvl="2" rtl="0" algn="ctr">
              <a:lnSpc>
                <a:spcPct val="100000"/>
              </a:lnSpc>
              <a:spcBef>
                <a:spcPts val="0"/>
              </a:spcBef>
              <a:spcAft>
                <a:spcPts val="0"/>
              </a:spcAft>
              <a:buSzPts val="1200"/>
              <a:buAutoNum type="romanLcPeriod"/>
              <a:defRPr/>
            </a:lvl3pPr>
            <a:lvl4pPr lvl="3" rtl="0" algn="ctr">
              <a:lnSpc>
                <a:spcPct val="100000"/>
              </a:lnSpc>
              <a:spcBef>
                <a:spcPts val="0"/>
              </a:spcBef>
              <a:spcAft>
                <a:spcPts val="0"/>
              </a:spcAft>
              <a:buSzPts val="1200"/>
              <a:buAutoNum type="arabicPeriod"/>
              <a:defRPr/>
            </a:lvl4pPr>
            <a:lvl5pPr lvl="4" rtl="0" algn="ctr">
              <a:lnSpc>
                <a:spcPct val="100000"/>
              </a:lnSpc>
              <a:spcBef>
                <a:spcPts val="0"/>
              </a:spcBef>
              <a:spcAft>
                <a:spcPts val="0"/>
              </a:spcAft>
              <a:buSzPts val="1200"/>
              <a:buAutoNum type="alphaLcPeriod"/>
              <a:defRPr/>
            </a:lvl5pPr>
            <a:lvl6pPr lvl="5" rtl="0" algn="ctr">
              <a:lnSpc>
                <a:spcPct val="100000"/>
              </a:lnSpc>
              <a:spcBef>
                <a:spcPts val="0"/>
              </a:spcBef>
              <a:spcAft>
                <a:spcPts val="0"/>
              </a:spcAft>
              <a:buSzPts val="1200"/>
              <a:buAutoNum type="romanLcPeriod"/>
              <a:defRPr/>
            </a:lvl6pPr>
            <a:lvl7pPr lvl="6" rtl="0" algn="ctr">
              <a:lnSpc>
                <a:spcPct val="100000"/>
              </a:lnSpc>
              <a:spcBef>
                <a:spcPts val="0"/>
              </a:spcBef>
              <a:spcAft>
                <a:spcPts val="0"/>
              </a:spcAft>
              <a:buSzPts val="1200"/>
              <a:buAutoNum type="arabicPeriod"/>
              <a:defRPr/>
            </a:lvl7pPr>
            <a:lvl8pPr lvl="7" rtl="0" algn="ctr">
              <a:lnSpc>
                <a:spcPct val="100000"/>
              </a:lnSpc>
              <a:spcBef>
                <a:spcPts val="0"/>
              </a:spcBef>
              <a:spcAft>
                <a:spcPts val="0"/>
              </a:spcAft>
              <a:buSzPts val="1200"/>
              <a:buAutoNum type="alphaLcPeriod"/>
              <a:defRPr/>
            </a:lvl8pPr>
            <a:lvl9pPr lvl="8" rtl="0" algn="ctr">
              <a:lnSpc>
                <a:spcPct val="100000"/>
              </a:lnSpc>
              <a:spcBef>
                <a:spcPts val="0"/>
              </a:spcBef>
              <a:spcAft>
                <a:spcPts val="0"/>
              </a:spcAft>
              <a:buSzPts val="1200"/>
              <a:buAutoNum type="romanLcPerio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127" name="Shape 127"/>
        <p:cNvGrpSpPr/>
        <p:nvPr/>
      </p:nvGrpSpPr>
      <p:grpSpPr>
        <a:xfrm>
          <a:off x="0" y="0"/>
          <a:ext cx="0" cy="0"/>
          <a:chOff x="0" y="0"/>
          <a:chExt cx="0" cy="0"/>
        </a:xfrm>
      </p:grpSpPr>
      <p:grpSp>
        <p:nvGrpSpPr>
          <p:cNvPr id="128" name="Google Shape;128;p16"/>
          <p:cNvGrpSpPr/>
          <p:nvPr/>
        </p:nvGrpSpPr>
        <p:grpSpPr>
          <a:xfrm>
            <a:off x="0" y="0"/>
            <a:ext cx="9144001" cy="5143500"/>
            <a:chOff x="0" y="0"/>
            <a:chExt cx="9144001" cy="5143500"/>
          </a:xfrm>
        </p:grpSpPr>
        <p:pic>
          <p:nvPicPr>
            <p:cNvPr id="129" name="Google Shape;129;p16"/>
            <p:cNvPicPr preferRelativeResize="0"/>
            <p:nvPr/>
          </p:nvPicPr>
          <p:blipFill>
            <a:blip r:embed="rId2">
              <a:alphaModFix/>
            </a:blip>
            <a:stretch>
              <a:fillRect/>
            </a:stretch>
          </p:blipFill>
          <p:spPr>
            <a:xfrm flipH="1" rot="10800000">
              <a:off x="0" y="2052950"/>
              <a:ext cx="4220500" cy="3090550"/>
            </a:xfrm>
            <a:prstGeom prst="rect">
              <a:avLst/>
            </a:prstGeom>
            <a:noFill/>
            <a:ln>
              <a:noFill/>
            </a:ln>
          </p:spPr>
        </p:pic>
        <p:pic>
          <p:nvPicPr>
            <p:cNvPr id="130" name="Google Shape;130;p16"/>
            <p:cNvPicPr preferRelativeResize="0"/>
            <p:nvPr/>
          </p:nvPicPr>
          <p:blipFill>
            <a:blip r:embed="rId3">
              <a:alphaModFix/>
            </a:blip>
            <a:stretch>
              <a:fillRect/>
            </a:stretch>
          </p:blipFill>
          <p:spPr>
            <a:xfrm flipH="1" rot="10800000">
              <a:off x="6764924" y="0"/>
              <a:ext cx="2379077" cy="3237334"/>
            </a:xfrm>
            <a:prstGeom prst="rect">
              <a:avLst/>
            </a:prstGeom>
            <a:noFill/>
            <a:ln>
              <a:noFill/>
            </a:ln>
          </p:spPr>
        </p:pic>
      </p:grpSp>
      <p:grpSp>
        <p:nvGrpSpPr>
          <p:cNvPr id="131" name="Google Shape;131;p16"/>
          <p:cNvGrpSpPr/>
          <p:nvPr/>
        </p:nvGrpSpPr>
        <p:grpSpPr>
          <a:xfrm rot="10800000">
            <a:off x="6704226" y="3811697"/>
            <a:ext cx="4574075" cy="3479350"/>
            <a:chOff x="1522650" y="1117750"/>
            <a:chExt cx="4574075" cy="3479350"/>
          </a:xfrm>
        </p:grpSpPr>
        <p:sp>
          <p:nvSpPr>
            <p:cNvPr id="132" name="Google Shape;132;p16"/>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6"/>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 name="Google Shape;134;p16"/>
          <p:cNvSpPr txBox="1"/>
          <p:nvPr>
            <p:ph type="title"/>
          </p:nvPr>
        </p:nvSpPr>
        <p:spPr>
          <a:xfrm>
            <a:off x="713225" y="707075"/>
            <a:ext cx="2345400" cy="974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5" name="Google Shape;135;p16"/>
          <p:cNvSpPr txBox="1"/>
          <p:nvPr>
            <p:ph idx="1" type="subTitle"/>
          </p:nvPr>
        </p:nvSpPr>
        <p:spPr>
          <a:xfrm>
            <a:off x="713225" y="1606775"/>
            <a:ext cx="2345400" cy="112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6" name="Google Shape;136;p16"/>
          <p:cNvSpPr/>
          <p:nvPr>
            <p:ph idx="2" type="pic"/>
          </p:nvPr>
        </p:nvSpPr>
        <p:spPr>
          <a:xfrm>
            <a:off x="5588500" y="539500"/>
            <a:ext cx="2801100" cy="4064700"/>
          </a:xfrm>
          <a:prstGeom prst="roundRect">
            <a:avLst>
              <a:gd fmla="val 16667" name="adj"/>
            </a:avLst>
          </a:prstGeom>
          <a:noFill/>
          <a:ln>
            <a:noFill/>
          </a:ln>
        </p:spPr>
      </p:sp>
      <p:sp>
        <p:nvSpPr>
          <p:cNvPr id="137" name="Google Shape;137;p16"/>
          <p:cNvSpPr/>
          <p:nvPr>
            <p:ph idx="3" type="pic"/>
          </p:nvPr>
        </p:nvSpPr>
        <p:spPr>
          <a:xfrm>
            <a:off x="3171450" y="539500"/>
            <a:ext cx="2304300" cy="2285700"/>
          </a:xfrm>
          <a:prstGeom prst="roundRect">
            <a:avLst>
              <a:gd fmla="val 16667" name="adj"/>
            </a:avLst>
          </a:prstGeom>
          <a:noFill/>
          <a:ln>
            <a:noFill/>
          </a:ln>
        </p:spPr>
      </p:sp>
      <p:sp>
        <p:nvSpPr>
          <p:cNvPr id="138" name="Google Shape;138;p16"/>
          <p:cNvSpPr/>
          <p:nvPr>
            <p:ph idx="4" type="pic"/>
          </p:nvPr>
        </p:nvSpPr>
        <p:spPr>
          <a:xfrm>
            <a:off x="3171450" y="2953775"/>
            <a:ext cx="2304300" cy="1650300"/>
          </a:xfrm>
          <a:prstGeom prst="roundRect">
            <a:avLst>
              <a:gd fmla="val 16667" name="adj"/>
            </a:avLst>
          </a:prstGeom>
          <a:noFill/>
          <a:ln>
            <a:noFill/>
          </a:ln>
        </p:spPr>
      </p:sp>
      <p:sp>
        <p:nvSpPr>
          <p:cNvPr id="139" name="Google Shape;139;p16"/>
          <p:cNvSpPr/>
          <p:nvPr>
            <p:ph idx="5" type="pic"/>
          </p:nvPr>
        </p:nvSpPr>
        <p:spPr>
          <a:xfrm>
            <a:off x="754400" y="2953775"/>
            <a:ext cx="2304300" cy="1650300"/>
          </a:xfrm>
          <a:prstGeom prst="roundRect">
            <a:avLst>
              <a:gd fmla="val 16667" name="adj"/>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2">
    <p:spTree>
      <p:nvGrpSpPr>
        <p:cNvPr id="140" name="Shape 140"/>
        <p:cNvGrpSpPr/>
        <p:nvPr/>
      </p:nvGrpSpPr>
      <p:grpSpPr>
        <a:xfrm>
          <a:off x="0" y="0"/>
          <a:ext cx="0" cy="0"/>
          <a:chOff x="0" y="0"/>
          <a:chExt cx="0" cy="0"/>
        </a:xfrm>
      </p:grpSpPr>
      <p:grpSp>
        <p:nvGrpSpPr>
          <p:cNvPr id="141" name="Google Shape;141;p17"/>
          <p:cNvGrpSpPr/>
          <p:nvPr/>
        </p:nvGrpSpPr>
        <p:grpSpPr>
          <a:xfrm>
            <a:off x="0" y="4"/>
            <a:ext cx="9144004" cy="5143496"/>
            <a:chOff x="0" y="4"/>
            <a:chExt cx="9144004" cy="5143496"/>
          </a:xfrm>
        </p:grpSpPr>
        <p:pic>
          <p:nvPicPr>
            <p:cNvPr id="142" name="Google Shape;142;p17"/>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43" name="Google Shape;143;p17"/>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44" name="Google Shape;144;p17"/>
          <p:cNvGrpSpPr/>
          <p:nvPr/>
        </p:nvGrpSpPr>
        <p:grpSpPr>
          <a:xfrm flipH="1" rot="-10539848">
            <a:off x="6108563" y="4049075"/>
            <a:ext cx="4573901" cy="3479217"/>
            <a:chOff x="1522650" y="1117750"/>
            <a:chExt cx="4574075" cy="3479350"/>
          </a:xfrm>
        </p:grpSpPr>
        <p:sp>
          <p:nvSpPr>
            <p:cNvPr id="145" name="Google Shape;145;p17"/>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7"/>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8" name="Google Shape;148;p17"/>
          <p:cNvSpPr txBox="1"/>
          <p:nvPr>
            <p:ph idx="1" type="subTitle"/>
          </p:nvPr>
        </p:nvSpPr>
        <p:spPr>
          <a:xfrm>
            <a:off x="719975" y="1164450"/>
            <a:ext cx="3748800" cy="1188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200"/>
              <a:buChar char="●"/>
              <a:defRPr/>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3">
    <p:spTree>
      <p:nvGrpSpPr>
        <p:cNvPr id="149" name="Shape 149"/>
        <p:cNvGrpSpPr/>
        <p:nvPr/>
      </p:nvGrpSpPr>
      <p:grpSpPr>
        <a:xfrm>
          <a:off x="0" y="0"/>
          <a:ext cx="0" cy="0"/>
          <a:chOff x="0" y="0"/>
          <a:chExt cx="0" cy="0"/>
        </a:xfrm>
      </p:grpSpPr>
      <p:grpSp>
        <p:nvGrpSpPr>
          <p:cNvPr id="150" name="Google Shape;150;p18"/>
          <p:cNvGrpSpPr/>
          <p:nvPr/>
        </p:nvGrpSpPr>
        <p:grpSpPr>
          <a:xfrm>
            <a:off x="0" y="0"/>
            <a:ext cx="9144001" cy="5143500"/>
            <a:chOff x="0" y="0"/>
            <a:chExt cx="9144001" cy="5143500"/>
          </a:xfrm>
        </p:grpSpPr>
        <p:pic>
          <p:nvPicPr>
            <p:cNvPr id="151" name="Google Shape;151;p18"/>
            <p:cNvPicPr preferRelativeResize="0"/>
            <p:nvPr/>
          </p:nvPicPr>
          <p:blipFill>
            <a:blip r:embed="rId2">
              <a:alphaModFix/>
            </a:blip>
            <a:stretch>
              <a:fillRect/>
            </a:stretch>
          </p:blipFill>
          <p:spPr>
            <a:xfrm flipH="1" rot="10800000">
              <a:off x="0" y="2052950"/>
              <a:ext cx="4220500" cy="3090550"/>
            </a:xfrm>
            <a:prstGeom prst="rect">
              <a:avLst/>
            </a:prstGeom>
            <a:noFill/>
            <a:ln>
              <a:noFill/>
            </a:ln>
          </p:spPr>
        </p:pic>
        <p:pic>
          <p:nvPicPr>
            <p:cNvPr id="152" name="Google Shape;152;p18"/>
            <p:cNvPicPr preferRelativeResize="0"/>
            <p:nvPr/>
          </p:nvPicPr>
          <p:blipFill>
            <a:blip r:embed="rId3">
              <a:alphaModFix/>
            </a:blip>
            <a:stretch>
              <a:fillRect/>
            </a:stretch>
          </p:blipFill>
          <p:spPr>
            <a:xfrm flipH="1" rot="10800000">
              <a:off x="6764924" y="0"/>
              <a:ext cx="2379077" cy="3237334"/>
            </a:xfrm>
            <a:prstGeom prst="rect">
              <a:avLst/>
            </a:prstGeom>
            <a:noFill/>
            <a:ln>
              <a:noFill/>
            </a:ln>
          </p:spPr>
        </p:pic>
      </p:grpSp>
      <p:grpSp>
        <p:nvGrpSpPr>
          <p:cNvPr id="153" name="Google Shape;153;p18"/>
          <p:cNvGrpSpPr/>
          <p:nvPr/>
        </p:nvGrpSpPr>
        <p:grpSpPr>
          <a:xfrm rot="10800000">
            <a:off x="6704226" y="3811697"/>
            <a:ext cx="4574075" cy="3479350"/>
            <a:chOff x="1522650" y="1117750"/>
            <a:chExt cx="4574075" cy="3479350"/>
          </a:xfrm>
        </p:grpSpPr>
        <p:sp>
          <p:nvSpPr>
            <p:cNvPr id="154" name="Google Shape;154;p18"/>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 name="Google Shape;156;p18"/>
          <p:cNvSpPr txBox="1"/>
          <p:nvPr>
            <p:ph idx="1" type="subTitle"/>
          </p:nvPr>
        </p:nvSpPr>
        <p:spPr>
          <a:xfrm>
            <a:off x="719975" y="1393800"/>
            <a:ext cx="5015400" cy="2203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200"/>
              <a:buChar char="●"/>
              <a:defRPr/>
            </a:lvl1pPr>
            <a:lvl2pPr lvl="1" rtl="0">
              <a:spcBef>
                <a:spcPts val="0"/>
              </a:spcBef>
              <a:spcAft>
                <a:spcPts val="0"/>
              </a:spcAft>
              <a:buSzPts val="1200"/>
              <a:buChar char="○"/>
              <a:defRPr/>
            </a:lvl2pPr>
            <a:lvl3pPr lvl="2" rtl="0">
              <a:spcBef>
                <a:spcPts val="0"/>
              </a:spcBef>
              <a:spcAft>
                <a:spcPts val="0"/>
              </a:spcAft>
              <a:buSzPts val="1200"/>
              <a:buChar char="■"/>
              <a:defRPr/>
            </a:lvl3pPr>
            <a:lvl4pPr lvl="3" rtl="0">
              <a:spcBef>
                <a:spcPts val="0"/>
              </a:spcBef>
              <a:spcAft>
                <a:spcPts val="0"/>
              </a:spcAft>
              <a:buSzPts val="1200"/>
              <a:buChar char="●"/>
              <a:defRPr/>
            </a:lvl4pPr>
            <a:lvl5pPr lvl="4" rtl="0">
              <a:spcBef>
                <a:spcPts val="0"/>
              </a:spcBef>
              <a:spcAft>
                <a:spcPts val="0"/>
              </a:spcAft>
              <a:buSzPts val="1200"/>
              <a:buChar char="○"/>
              <a:defRPr/>
            </a:lvl5pPr>
            <a:lvl6pPr lvl="5" rtl="0">
              <a:spcBef>
                <a:spcPts val="0"/>
              </a:spcBef>
              <a:spcAft>
                <a:spcPts val="0"/>
              </a:spcAft>
              <a:buSzPts val="1200"/>
              <a:buChar char="■"/>
              <a:defRPr/>
            </a:lvl6pPr>
            <a:lvl7pPr lvl="6" rtl="0">
              <a:spcBef>
                <a:spcPts val="0"/>
              </a:spcBef>
              <a:spcAft>
                <a:spcPts val="0"/>
              </a:spcAft>
              <a:buSzPts val="1200"/>
              <a:buChar char="●"/>
              <a:defRPr/>
            </a:lvl7pPr>
            <a:lvl8pPr lvl="7" rtl="0">
              <a:spcBef>
                <a:spcPts val="0"/>
              </a:spcBef>
              <a:spcAft>
                <a:spcPts val="0"/>
              </a:spcAft>
              <a:buSzPts val="1200"/>
              <a:buChar char="○"/>
              <a:defRPr/>
            </a:lvl8pPr>
            <a:lvl9pPr lvl="8" rtl="0">
              <a:spcBef>
                <a:spcPts val="0"/>
              </a:spcBef>
              <a:spcAft>
                <a:spcPts val="0"/>
              </a:spcAft>
              <a:buSzPts val="1200"/>
              <a:buChar char="■"/>
              <a:defRPr/>
            </a:lvl9pPr>
          </a:lstStyle>
          <a:p/>
        </p:txBody>
      </p:sp>
      <p:sp>
        <p:nvSpPr>
          <p:cNvPr id="157" name="Google Shape;157;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8" name="Shape 158"/>
        <p:cNvGrpSpPr/>
        <p:nvPr/>
      </p:nvGrpSpPr>
      <p:grpSpPr>
        <a:xfrm>
          <a:off x="0" y="0"/>
          <a:ext cx="0" cy="0"/>
          <a:chOff x="0" y="0"/>
          <a:chExt cx="0" cy="0"/>
        </a:xfrm>
      </p:grpSpPr>
      <p:grpSp>
        <p:nvGrpSpPr>
          <p:cNvPr id="159" name="Google Shape;159;p19"/>
          <p:cNvGrpSpPr/>
          <p:nvPr/>
        </p:nvGrpSpPr>
        <p:grpSpPr>
          <a:xfrm>
            <a:off x="0" y="0"/>
            <a:ext cx="9144001" cy="5143500"/>
            <a:chOff x="0" y="0"/>
            <a:chExt cx="9144001" cy="5143500"/>
          </a:xfrm>
        </p:grpSpPr>
        <p:pic>
          <p:nvPicPr>
            <p:cNvPr id="160" name="Google Shape;160;p19"/>
            <p:cNvPicPr preferRelativeResize="0"/>
            <p:nvPr/>
          </p:nvPicPr>
          <p:blipFill>
            <a:blip r:embed="rId2">
              <a:alphaModFix/>
            </a:blip>
            <a:stretch>
              <a:fillRect/>
            </a:stretch>
          </p:blipFill>
          <p:spPr>
            <a:xfrm flipH="1" rot="10800000">
              <a:off x="0" y="2052950"/>
              <a:ext cx="4220500" cy="3090550"/>
            </a:xfrm>
            <a:prstGeom prst="rect">
              <a:avLst/>
            </a:prstGeom>
            <a:noFill/>
            <a:ln>
              <a:noFill/>
            </a:ln>
          </p:spPr>
        </p:pic>
        <p:pic>
          <p:nvPicPr>
            <p:cNvPr id="161" name="Google Shape;161;p19"/>
            <p:cNvPicPr preferRelativeResize="0"/>
            <p:nvPr/>
          </p:nvPicPr>
          <p:blipFill>
            <a:blip r:embed="rId3">
              <a:alphaModFix/>
            </a:blip>
            <a:stretch>
              <a:fillRect/>
            </a:stretch>
          </p:blipFill>
          <p:spPr>
            <a:xfrm flipH="1" rot="10800000">
              <a:off x="6764924" y="0"/>
              <a:ext cx="2379077" cy="3237334"/>
            </a:xfrm>
            <a:prstGeom prst="rect">
              <a:avLst/>
            </a:prstGeom>
            <a:noFill/>
            <a:ln>
              <a:noFill/>
            </a:ln>
          </p:spPr>
        </p:pic>
      </p:grpSp>
      <p:grpSp>
        <p:nvGrpSpPr>
          <p:cNvPr id="162" name="Google Shape;162;p19"/>
          <p:cNvGrpSpPr/>
          <p:nvPr/>
        </p:nvGrpSpPr>
        <p:grpSpPr>
          <a:xfrm rot="10800000">
            <a:off x="6704226" y="3811697"/>
            <a:ext cx="4574075" cy="3479350"/>
            <a:chOff x="1522650" y="1117750"/>
            <a:chExt cx="4574075" cy="3479350"/>
          </a:xfrm>
        </p:grpSpPr>
        <p:sp>
          <p:nvSpPr>
            <p:cNvPr id="163" name="Google Shape;163;p19"/>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6" name="Google Shape;166;p19"/>
          <p:cNvSpPr txBox="1"/>
          <p:nvPr>
            <p:ph idx="1" type="subTitle"/>
          </p:nvPr>
        </p:nvSpPr>
        <p:spPr>
          <a:xfrm>
            <a:off x="865525" y="2741725"/>
            <a:ext cx="2189400" cy="186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7" name="Google Shape;167;p19"/>
          <p:cNvSpPr txBox="1"/>
          <p:nvPr>
            <p:ph idx="2" type="subTitle"/>
          </p:nvPr>
        </p:nvSpPr>
        <p:spPr>
          <a:xfrm>
            <a:off x="3433873" y="2741725"/>
            <a:ext cx="2189400" cy="186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8" name="Google Shape;168;p19"/>
          <p:cNvSpPr txBox="1"/>
          <p:nvPr>
            <p:ph idx="3" type="subTitle"/>
          </p:nvPr>
        </p:nvSpPr>
        <p:spPr>
          <a:xfrm>
            <a:off x="6002228" y="2741725"/>
            <a:ext cx="2189400" cy="186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9" name="Google Shape;169;p19"/>
          <p:cNvSpPr txBox="1"/>
          <p:nvPr>
            <p:ph idx="4" type="subTitle"/>
          </p:nvPr>
        </p:nvSpPr>
        <p:spPr>
          <a:xfrm>
            <a:off x="865525" y="2046500"/>
            <a:ext cx="21894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70" name="Google Shape;170;p19"/>
          <p:cNvSpPr txBox="1"/>
          <p:nvPr>
            <p:ph idx="5" type="subTitle"/>
          </p:nvPr>
        </p:nvSpPr>
        <p:spPr>
          <a:xfrm>
            <a:off x="3433878" y="2046500"/>
            <a:ext cx="21894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71" name="Google Shape;171;p19"/>
          <p:cNvSpPr txBox="1"/>
          <p:nvPr>
            <p:ph idx="6" type="subTitle"/>
          </p:nvPr>
        </p:nvSpPr>
        <p:spPr>
          <a:xfrm>
            <a:off x="6002231" y="2046500"/>
            <a:ext cx="21894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72" name="Shape 172"/>
        <p:cNvGrpSpPr/>
        <p:nvPr/>
      </p:nvGrpSpPr>
      <p:grpSpPr>
        <a:xfrm>
          <a:off x="0" y="0"/>
          <a:ext cx="0" cy="0"/>
          <a:chOff x="0" y="0"/>
          <a:chExt cx="0" cy="0"/>
        </a:xfrm>
      </p:grpSpPr>
      <p:grpSp>
        <p:nvGrpSpPr>
          <p:cNvPr id="173" name="Google Shape;173;p20"/>
          <p:cNvGrpSpPr/>
          <p:nvPr/>
        </p:nvGrpSpPr>
        <p:grpSpPr>
          <a:xfrm>
            <a:off x="0" y="4"/>
            <a:ext cx="9144004" cy="5143496"/>
            <a:chOff x="0" y="4"/>
            <a:chExt cx="9144004" cy="5143496"/>
          </a:xfrm>
        </p:grpSpPr>
        <p:pic>
          <p:nvPicPr>
            <p:cNvPr id="174" name="Google Shape;174;p20"/>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175" name="Google Shape;175;p20"/>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176" name="Google Shape;176;p20"/>
          <p:cNvGrpSpPr/>
          <p:nvPr/>
        </p:nvGrpSpPr>
        <p:grpSpPr>
          <a:xfrm flipH="1" rot="-10539848">
            <a:off x="6108563" y="4049075"/>
            <a:ext cx="4573901" cy="3479217"/>
            <a:chOff x="1522650" y="1117750"/>
            <a:chExt cx="4574075" cy="3479350"/>
          </a:xfrm>
        </p:grpSpPr>
        <p:sp>
          <p:nvSpPr>
            <p:cNvPr id="177" name="Google Shape;177;p20"/>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0" name="Google Shape;180;p20"/>
          <p:cNvSpPr txBox="1"/>
          <p:nvPr>
            <p:ph idx="1" type="subTitle"/>
          </p:nvPr>
        </p:nvSpPr>
        <p:spPr>
          <a:xfrm>
            <a:off x="1225674" y="1659425"/>
            <a:ext cx="3218700" cy="12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1" name="Google Shape;181;p20"/>
          <p:cNvSpPr txBox="1"/>
          <p:nvPr>
            <p:ph idx="2" type="subTitle"/>
          </p:nvPr>
        </p:nvSpPr>
        <p:spPr>
          <a:xfrm>
            <a:off x="5052125" y="1659425"/>
            <a:ext cx="3218700" cy="12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2" name="Google Shape;182;p20"/>
          <p:cNvSpPr txBox="1"/>
          <p:nvPr>
            <p:ph idx="3" type="subTitle"/>
          </p:nvPr>
        </p:nvSpPr>
        <p:spPr>
          <a:xfrm>
            <a:off x="1225674" y="3320000"/>
            <a:ext cx="3218700" cy="12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3" name="Google Shape;183;p20"/>
          <p:cNvSpPr txBox="1"/>
          <p:nvPr>
            <p:ph idx="4" type="subTitle"/>
          </p:nvPr>
        </p:nvSpPr>
        <p:spPr>
          <a:xfrm>
            <a:off x="5052125" y="3320000"/>
            <a:ext cx="3218700" cy="12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4" name="Google Shape;184;p20"/>
          <p:cNvSpPr txBox="1"/>
          <p:nvPr>
            <p:ph idx="5" type="subTitle"/>
          </p:nvPr>
        </p:nvSpPr>
        <p:spPr>
          <a:xfrm>
            <a:off x="1225675" y="1331675"/>
            <a:ext cx="3218700" cy="41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85" name="Google Shape;185;p20"/>
          <p:cNvSpPr txBox="1"/>
          <p:nvPr>
            <p:ph idx="6" type="subTitle"/>
          </p:nvPr>
        </p:nvSpPr>
        <p:spPr>
          <a:xfrm>
            <a:off x="1225675" y="2992275"/>
            <a:ext cx="3218700" cy="41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86" name="Google Shape;186;p20"/>
          <p:cNvSpPr txBox="1"/>
          <p:nvPr>
            <p:ph idx="7" type="subTitle"/>
          </p:nvPr>
        </p:nvSpPr>
        <p:spPr>
          <a:xfrm>
            <a:off x="5052099" y="1331675"/>
            <a:ext cx="3218700" cy="41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87" name="Google Shape;187;p20"/>
          <p:cNvSpPr txBox="1"/>
          <p:nvPr>
            <p:ph idx="8" type="subTitle"/>
          </p:nvPr>
        </p:nvSpPr>
        <p:spPr>
          <a:xfrm>
            <a:off x="5052099" y="2992275"/>
            <a:ext cx="3218700" cy="41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4047175" y="2388500"/>
            <a:ext cx="4383600" cy="16266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4047175" y="1438750"/>
            <a:ext cx="1230300" cy="8814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pic>
        <p:nvPicPr>
          <p:cNvPr id="15" name="Google Shape;15;p3"/>
          <p:cNvPicPr preferRelativeResize="0"/>
          <p:nvPr/>
        </p:nvPicPr>
        <p:blipFill>
          <a:blip r:embed="rId2">
            <a:alphaModFix/>
          </a:blip>
          <a:stretch>
            <a:fillRect/>
          </a:stretch>
        </p:blipFill>
        <p:spPr>
          <a:xfrm flipH="1">
            <a:off x="4416200" y="2886625"/>
            <a:ext cx="4727801" cy="22568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88" name="Shape 188"/>
        <p:cNvGrpSpPr/>
        <p:nvPr/>
      </p:nvGrpSpPr>
      <p:grpSpPr>
        <a:xfrm>
          <a:off x="0" y="0"/>
          <a:ext cx="0" cy="0"/>
          <a:chOff x="0" y="0"/>
          <a:chExt cx="0" cy="0"/>
        </a:xfrm>
      </p:grpSpPr>
      <p:grpSp>
        <p:nvGrpSpPr>
          <p:cNvPr id="189" name="Google Shape;189;p21"/>
          <p:cNvGrpSpPr/>
          <p:nvPr/>
        </p:nvGrpSpPr>
        <p:grpSpPr>
          <a:xfrm>
            <a:off x="0" y="0"/>
            <a:ext cx="9144001" cy="5143500"/>
            <a:chOff x="0" y="0"/>
            <a:chExt cx="9144001" cy="5143500"/>
          </a:xfrm>
        </p:grpSpPr>
        <p:pic>
          <p:nvPicPr>
            <p:cNvPr id="190" name="Google Shape;190;p21"/>
            <p:cNvPicPr preferRelativeResize="0"/>
            <p:nvPr/>
          </p:nvPicPr>
          <p:blipFill>
            <a:blip r:embed="rId2">
              <a:alphaModFix/>
            </a:blip>
            <a:stretch>
              <a:fillRect/>
            </a:stretch>
          </p:blipFill>
          <p:spPr>
            <a:xfrm flipH="1" rot="10800000">
              <a:off x="0" y="2052950"/>
              <a:ext cx="4220500" cy="3090550"/>
            </a:xfrm>
            <a:prstGeom prst="rect">
              <a:avLst/>
            </a:prstGeom>
            <a:noFill/>
            <a:ln>
              <a:noFill/>
            </a:ln>
          </p:spPr>
        </p:pic>
        <p:pic>
          <p:nvPicPr>
            <p:cNvPr id="191" name="Google Shape;191;p21"/>
            <p:cNvPicPr preferRelativeResize="0"/>
            <p:nvPr/>
          </p:nvPicPr>
          <p:blipFill>
            <a:blip r:embed="rId3">
              <a:alphaModFix/>
            </a:blip>
            <a:stretch>
              <a:fillRect/>
            </a:stretch>
          </p:blipFill>
          <p:spPr>
            <a:xfrm flipH="1" rot="10800000">
              <a:off x="6764924" y="0"/>
              <a:ext cx="2379077" cy="3237334"/>
            </a:xfrm>
            <a:prstGeom prst="rect">
              <a:avLst/>
            </a:prstGeom>
            <a:noFill/>
            <a:ln>
              <a:noFill/>
            </a:ln>
          </p:spPr>
        </p:pic>
      </p:grpSp>
      <p:grpSp>
        <p:nvGrpSpPr>
          <p:cNvPr id="192" name="Google Shape;192;p21"/>
          <p:cNvGrpSpPr/>
          <p:nvPr/>
        </p:nvGrpSpPr>
        <p:grpSpPr>
          <a:xfrm rot="10800000">
            <a:off x="6704226" y="3811697"/>
            <a:ext cx="4574075" cy="3479350"/>
            <a:chOff x="1522650" y="1117750"/>
            <a:chExt cx="4574075" cy="3479350"/>
          </a:xfrm>
        </p:grpSpPr>
        <p:sp>
          <p:nvSpPr>
            <p:cNvPr id="193" name="Google Shape;193;p21"/>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 name="Google Shape;195;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6" name="Google Shape;196;p21"/>
          <p:cNvSpPr txBox="1"/>
          <p:nvPr>
            <p:ph idx="1" type="subTitle"/>
          </p:nvPr>
        </p:nvSpPr>
        <p:spPr>
          <a:xfrm>
            <a:off x="1162025" y="1656927"/>
            <a:ext cx="19752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7" name="Google Shape;197;p21"/>
          <p:cNvSpPr txBox="1"/>
          <p:nvPr>
            <p:ph idx="2" type="subTitle"/>
          </p:nvPr>
        </p:nvSpPr>
        <p:spPr>
          <a:xfrm>
            <a:off x="3782975" y="1656925"/>
            <a:ext cx="19722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8" name="Google Shape;198;p21"/>
          <p:cNvSpPr txBox="1"/>
          <p:nvPr>
            <p:ph idx="3" type="subTitle"/>
          </p:nvPr>
        </p:nvSpPr>
        <p:spPr>
          <a:xfrm>
            <a:off x="1162025" y="3387221"/>
            <a:ext cx="19752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9" name="Google Shape;199;p21"/>
          <p:cNvSpPr txBox="1"/>
          <p:nvPr>
            <p:ph idx="4" type="subTitle"/>
          </p:nvPr>
        </p:nvSpPr>
        <p:spPr>
          <a:xfrm>
            <a:off x="3782975" y="3387221"/>
            <a:ext cx="19752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0" name="Google Shape;200;p21"/>
          <p:cNvSpPr txBox="1"/>
          <p:nvPr>
            <p:ph idx="5" type="subTitle"/>
          </p:nvPr>
        </p:nvSpPr>
        <p:spPr>
          <a:xfrm>
            <a:off x="6403925" y="1656927"/>
            <a:ext cx="19752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1" name="Google Shape;201;p21"/>
          <p:cNvSpPr txBox="1"/>
          <p:nvPr>
            <p:ph idx="6" type="subTitle"/>
          </p:nvPr>
        </p:nvSpPr>
        <p:spPr>
          <a:xfrm>
            <a:off x="6403925" y="3387221"/>
            <a:ext cx="19752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2" name="Google Shape;202;p21"/>
          <p:cNvSpPr txBox="1"/>
          <p:nvPr>
            <p:ph idx="7" type="subTitle"/>
          </p:nvPr>
        </p:nvSpPr>
        <p:spPr>
          <a:xfrm>
            <a:off x="1162025" y="1359241"/>
            <a:ext cx="1975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03" name="Google Shape;203;p21"/>
          <p:cNvSpPr txBox="1"/>
          <p:nvPr>
            <p:ph idx="8" type="subTitle"/>
          </p:nvPr>
        </p:nvSpPr>
        <p:spPr>
          <a:xfrm>
            <a:off x="3782975" y="1359241"/>
            <a:ext cx="1972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04" name="Google Shape;204;p21"/>
          <p:cNvSpPr txBox="1"/>
          <p:nvPr>
            <p:ph idx="9" type="subTitle"/>
          </p:nvPr>
        </p:nvSpPr>
        <p:spPr>
          <a:xfrm>
            <a:off x="6403925" y="1359241"/>
            <a:ext cx="19728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05" name="Google Shape;205;p21"/>
          <p:cNvSpPr txBox="1"/>
          <p:nvPr>
            <p:ph idx="13" type="subTitle"/>
          </p:nvPr>
        </p:nvSpPr>
        <p:spPr>
          <a:xfrm>
            <a:off x="1162025" y="3086317"/>
            <a:ext cx="1975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06" name="Google Shape;206;p21"/>
          <p:cNvSpPr txBox="1"/>
          <p:nvPr>
            <p:ph idx="14" type="subTitle"/>
          </p:nvPr>
        </p:nvSpPr>
        <p:spPr>
          <a:xfrm>
            <a:off x="3782975" y="3086317"/>
            <a:ext cx="1972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07" name="Google Shape;207;p21"/>
          <p:cNvSpPr txBox="1"/>
          <p:nvPr>
            <p:ph idx="15" type="subTitle"/>
          </p:nvPr>
        </p:nvSpPr>
        <p:spPr>
          <a:xfrm>
            <a:off x="6403925" y="3086317"/>
            <a:ext cx="19728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08" name="Shape 208"/>
        <p:cNvGrpSpPr/>
        <p:nvPr/>
      </p:nvGrpSpPr>
      <p:grpSpPr>
        <a:xfrm>
          <a:off x="0" y="0"/>
          <a:ext cx="0" cy="0"/>
          <a:chOff x="0" y="0"/>
          <a:chExt cx="0" cy="0"/>
        </a:xfrm>
      </p:grpSpPr>
      <p:sp>
        <p:nvSpPr>
          <p:cNvPr id="209" name="Google Shape;209;p22"/>
          <p:cNvSpPr txBox="1"/>
          <p:nvPr>
            <p:ph hasCustomPrompt="1" type="title"/>
          </p:nvPr>
        </p:nvSpPr>
        <p:spPr>
          <a:xfrm>
            <a:off x="1200575" y="2266166"/>
            <a:ext cx="2739300" cy="6675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1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0" name="Google Shape;210;p22"/>
          <p:cNvSpPr txBox="1"/>
          <p:nvPr>
            <p:ph idx="1" type="subTitle"/>
          </p:nvPr>
        </p:nvSpPr>
        <p:spPr>
          <a:xfrm>
            <a:off x="1200575" y="2948884"/>
            <a:ext cx="27393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sz="16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11" name="Google Shape;211;p22"/>
          <p:cNvSpPr txBox="1"/>
          <p:nvPr>
            <p:ph hasCustomPrompt="1" idx="2" type="title"/>
          </p:nvPr>
        </p:nvSpPr>
        <p:spPr>
          <a:xfrm>
            <a:off x="1200575" y="977950"/>
            <a:ext cx="2739300" cy="6663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1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2" name="Google Shape;212;p22"/>
          <p:cNvSpPr txBox="1"/>
          <p:nvPr>
            <p:ph idx="3" type="subTitle"/>
          </p:nvPr>
        </p:nvSpPr>
        <p:spPr>
          <a:xfrm>
            <a:off x="1200575" y="1669422"/>
            <a:ext cx="2739300" cy="36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sz="16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13" name="Google Shape;213;p22"/>
          <p:cNvSpPr txBox="1"/>
          <p:nvPr>
            <p:ph hasCustomPrompt="1" idx="4" type="title"/>
          </p:nvPr>
        </p:nvSpPr>
        <p:spPr>
          <a:xfrm>
            <a:off x="1200575" y="3555582"/>
            <a:ext cx="2739300" cy="6675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1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4" name="Google Shape;214;p22"/>
          <p:cNvSpPr txBox="1"/>
          <p:nvPr>
            <p:ph idx="5" type="subTitle"/>
          </p:nvPr>
        </p:nvSpPr>
        <p:spPr>
          <a:xfrm>
            <a:off x="1200575" y="4238300"/>
            <a:ext cx="27393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sz="16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pic>
        <p:nvPicPr>
          <p:cNvPr id="215" name="Google Shape;215;p22"/>
          <p:cNvPicPr preferRelativeResize="0"/>
          <p:nvPr/>
        </p:nvPicPr>
        <p:blipFill>
          <a:blip r:embed="rId2">
            <a:alphaModFix/>
          </a:blip>
          <a:stretch>
            <a:fillRect/>
          </a:stretch>
        </p:blipFill>
        <p:spPr>
          <a:xfrm flipH="1" rot="10800000">
            <a:off x="0" y="0"/>
            <a:ext cx="4727801" cy="225687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16" name="Shape 216"/>
        <p:cNvGrpSpPr/>
        <p:nvPr/>
      </p:nvGrpSpPr>
      <p:grpSpPr>
        <a:xfrm>
          <a:off x="0" y="0"/>
          <a:ext cx="0" cy="0"/>
          <a:chOff x="0" y="0"/>
          <a:chExt cx="0" cy="0"/>
        </a:xfrm>
      </p:grpSpPr>
      <p:sp>
        <p:nvSpPr>
          <p:cNvPr id="217" name="Google Shape;217;p23"/>
          <p:cNvSpPr txBox="1"/>
          <p:nvPr>
            <p:ph type="title"/>
          </p:nvPr>
        </p:nvSpPr>
        <p:spPr>
          <a:xfrm>
            <a:off x="713225" y="747263"/>
            <a:ext cx="3281700" cy="953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23"/>
          <p:cNvSpPr txBox="1"/>
          <p:nvPr>
            <p:ph idx="1" type="subTitle"/>
          </p:nvPr>
        </p:nvSpPr>
        <p:spPr>
          <a:xfrm>
            <a:off x="713225" y="1584449"/>
            <a:ext cx="3281700" cy="89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pic>
        <p:nvPicPr>
          <p:cNvPr id="219" name="Google Shape;219;p23"/>
          <p:cNvPicPr preferRelativeResize="0"/>
          <p:nvPr/>
        </p:nvPicPr>
        <p:blipFill>
          <a:blip r:embed="rId2">
            <a:alphaModFix/>
          </a:blip>
          <a:stretch>
            <a:fillRect/>
          </a:stretch>
        </p:blipFill>
        <p:spPr>
          <a:xfrm flipH="1" rot="10800000">
            <a:off x="0" y="0"/>
            <a:ext cx="4727801" cy="2256875"/>
          </a:xfrm>
          <a:prstGeom prst="rect">
            <a:avLst/>
          </a:prstGeom>
          <a:noFill/>
          <a:ln>
            <a:noFill/>
          </a:ln>
        </p:spPr>
      </p:pic>
      <p:sp>
        <p:nvSpPr>
          <p:cNvPr id="220" name="Google Shape;220;p23"/>
          <p:cNvSpPr txBox="1"/>
          <p:nvPr/>
        </p:nvSpPr>
        <p:spPr>
          <a:xfrm>
            <a:off x="713225" y="3410538"/>
            <a:ext cx="3278700" cy="7254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Cairo"/>
                <a:ea typeface="Cairo"/>
                <a:cs typeface="Cairo"/>
                <a:sym typeface="Cairo"/>
              </a:rPr>
              <a:t>CREDITS:</a:t>
            </a:r>
            <a:r>
              <a:rPr lang="en" sz="1000">
                <a:solidFill>
                  <a:schemeClr val="dk1"/>
                </a:solidFill>
                <a:latin typeface="Cairo"/>
                <a:ea typeface="Cairo"/>
                <a:cs typeface="Cairo"/>
                <a:sym typeface="Cairo"/>
              </a:rPr>
              <a:t> This presentation template was created by </a:t>
            </a:r>
            <a:r>
              <a:rPr b="1" lang="en" sz="1000" u="sng">
                <a:solidFill>
                  <a:schemeClr val="dk1"/>
                </a:solidFill>
                <a:latin typeface="Cairo"/>
                <a:ea typeface="Cairo"/>
                <a:cs typeface="Cairo"/>
                <a:sym typeface="Cairo"/>
                <a:hlinkClick r:id="rId3">
                  <a:extLst>
                    <a:ext uri="{A12FA001-AC4F-418D-AE19-62706E023703}">
                      <ahyp:hlinkClr val="tx"/>
                    </a:ext>
                  </a:extLst>
                </a:hlinkClick>
              </a:rPr>
              <a:t>Slidesgo</a:t>
            </a:r>
            <a:r>
              <a:rPr lang="en" sz="1000">
                <a:solidFill>
                  <a:schemeClr val="dk1"/>
                </a:solidFill>
                <a:latin typeface="Cairo"/>
                <a:ea typeface="Cairo"/>
                <a:cs typeface="Cairo"/>
                <a:sym typeface="Cairo"/>
              </a:rPr>
              <a:t>, and includes icons by </a:t>
            </a:r>
            <a:r>
              <a:rPr b="1" lang="en" sz="1000" u="sng">
                <a:solidFill>
                  <a:schemeClr val="dk1"/>
                </a:solidFill>
                <a:latin typeface="Cairo"/>
                <a:ea typeface="Cairo"/>
                <a:cs typeface="Cairo"/>
                <a:sym typeface="Cairo"/>
                <a:hlinkClick r:id="rId4">
                  <a:extLst>
                    <a:ext uri="{A12FA001-AC4F-418D-AE19-62706E023703}">
                      <ahyp:hlinkClr val="tx"/>
                    </a:ext>
                  </a:extLst>
                </a:hlinkClick>
              </a:rPr>
              <a:t>Flaticon</a:t>
            </a:r>
            <a:r>
              <a:rPr lang="en" sz="1000">
                <a:solidFill>
                  <a:schemeClr val="dk1"/>
                </a:solidFill>
                <a:latin typeface="Cairo"/>
                <a:ea typeface="Cairo"/>
                <a:cs typeface="Cairo"/>
                <a:sym typeface="Cairo"/>
              </a:rPr>
              <a:t>, and infographics &amp; images by </a:t>
            </a:r>
            <a:r>
              <a:rPr b="1" lang="en" sz="1000" u="sng">
                <a:solidFill>
                  <a:schemeClr val="dk1"/>
                </a:solidFill>
                <a:latin typeface="Cairo"/>
                <a:ea typeface="Cairo"/>
                <a:cs typeface="Cairo"/>
                <a:sym typeface="Cairo"/>
                <a:hlinkClick r:id="rId5">
                  <a:extLst>
                    <a:ext uri="{A12FA001-AC4F-418D-AE19-62706E023703}">
                      <ahyp:hlinkClr val="tx"/>
                    </a:ext>
                  </a:extLst>
                </a:hlinkClick>
              </a:rPr>
              <a:t>Freepik</a:t>
            </a:r>
            <a:r>
              <a:rPr b="1" lang="en" sz="1000" u="sng">
                <a:solidFill>
                  <a:schemeClr val="dk1"/>
                </a:solidFill>
                <a:latin typeface="Cairo"/>
                <a:ea typeface="Cairo"/>
                <a:cs typeface="Cairo"/>
                <a:sym typeface="Cairo"/>
              </a:rPr>
              <a:t> </a:t>
            </a:r>
            <a:endParaRPr b="1" sz="1000" u="sng">
              <a:solidFill>
                <a:schemeClr val="dk1"/>
              </a:solidFill>
              <a:latin typeface="Cairo"/>
              <a:ea typeface="Cairo"/>
              <a:cs typeface="Cairo"/>
              <a:sym typeface="Cair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21" name="Shape 221"/>
        <p:cNvGrpSpPr/>
        <p:nvPr/>
      </p:nvGrpSpPr>
      <p:grpSpPr>
        <a:xfrm>
          <a:off x="0" y="0"/>
          <a:ext cx="0" cy="0"/>
          <a:chOff x="0" y="0"/>
          <a:chExt cx="0" cy="0"/>
        </a:xfrm>
      </p:grpSpPr>
      <p:grpSp>
        <p:nvGrpSpPr>
          <p:cNvPr id="222" name="Google Shape;222;p24"/>
          <p:cNvGrpSpPr/>
          <p:nvPr/>
        </p:nvGrpSpPr>
        <p:grpSpPr>
          <a:xfrm>
            <a:off x="0" y="0"/>
            <a:ext cx="9144001" cy="5143500"/>
            <a:chOff x="0" y="0"/>
            <a:chExt cx="9144001" cy="5143500"/>
          </a:xfrm>
        </p:grpSpPr>
        <p:pic>
          <p:nvPicPr>
            <p:cNvPr id="223" name="Google Shape;223;p24"/>
            <p:cNvPicPr preferRelativeResize="0"/>
            <p:nvPr/>
          </p:nvPicPr>
          <p:blipFill>
            <a:blip r:embed="rId2">
              <a:alphaModFix/>
            </a:blip>
            <a:stretch>
              <a:fillRect/>
            </a:stretch>
          </p:blipFill>
          <p:spPr>
            <a:xfrm flipH="1" rot="10800000">
              <a:off x="0" y="0"/>
              <a:ext cx="4727801" cy="2256875"/>
            </a:xfrm>
            <a:prstGeom prst="rect">
              <a:avLst/>
            </a:prstGeom>
            <a:noFill/>
            <a:ln>
              <a:noFill/>
            </a:ln>
          </p:spPr>
        </p:pic>
        <p:pic>
          <p:nvPicPr>
            <p:cNvPr id="224" name="Google Shape;224;p24"/>
            <p:cNvPicPr preferRelativeResize="0"/>
            <p:nvPr/>
          </p:nvPicPr>
          <p:blipFill>
            <a:blip r:embed="rId3">
              <a:alphaModFix/>
            </a:blip>
            <a:stretch>
              <a:fillRect/>
            </a:stretch>
          </p:blipFill>
          <p:spPr>
            <a:xfrm flipH="1" rot="10800000">
              <a:off x="5738810" y="0"/>
              <a:ext cx="3405191" cy="5143500"/>
            </a:xfrm>
            <a:prstGeom prst="rect">
              <a:avLst/>
            </a:prstGeom>
            <a:noFill/>
            <a:ln>
              <a:noFill/>
            </a:ln>
          </p:spPr>
        </p:pic>
      </p:grpSp>
      <p:grpSp>
        <p:nvGrpSpPr>
          <p:cNvPr id="225" name="Google Shape;225;p24"/>
          <p:cNvGrpSpPr/>
          <p:nvPr/>
        </p:nvGrpSpPr>
        <p:grpSpPr>
          <a:xfrm rot="756538">
            <a:off x="-1069833" y="-1842572"/>
            <a:ext cx="4574157" cy="3479412"/>
            <a:chOff x="1522650" y="1117750"/>
            <a:chExt cx="4574075" cy="3479350"/>
          </a:xfrm>
        </p:grpSpPr>
        <p:sp>
          <p:nvSpPr>
            <p:cNvPr id="226" name="Google Shape;226;p24"/>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4"/>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28" name="Shape 228"/>
        <p:cNvGrpSpPr/>
        <p:nvPr/>
      </p:nvGrpSpPr>
      <p:grpSpPr>
        <a:xfrm>
          <a:off x="0" y="0"/>
          <a:ext cx="0" cy="0"/>
          <a:chOff x="0" y="0"/>
          <a:chExt cx="0" cy="0"/>
        </a:xfrm>
      </p:grpSpPr>
      <p:grpSp>
        <p:nvGrpSpPr>
          <p:cNvPr id="229" name="Google Shape;229;p25"/>
          <p:cNvGrpSpPr/>
          <p:nvPr/>
        </p:nvGrpSpPr>
        <p:grpSpPr>
          <a:xfrm>
            <a:off x="0" y="0"/>
            <a:ext cx="9144001" cy="5143500"/>
            <a:chOff x="0" y="0"/>
            <a:chExt cx="9144001" cy="5143500"/>
          </a:xfrm>
        </p:grpSpPr>
        <p:pic>
          <p:nvPicPr>
            <p:cNvPr id="230" name="Google Shape;230;p25"/>
            <p:cNvPicPr preferRelativeResize="0"/>
            <p:nvPr/>
          </p:nvPicPr>
          <p:blipFill>
            <a:blip r:embed="rId2">
              <a:alphaModFix/>
            </a:blip>
            <a:stretch>
              <a:fillRect/>
            </a:stretch>
          </p:blipFill>
          <p:spPr>
            <a:xfrm flipH="1" rot="10800000">
              <a:off x="0" y="2052950"/>
              <a:ext cx="4220500" cy="3090550"/>
            </a:xfrm>
            <a:prstGeom prst="rect">
              <a:avLst/>
            </a:prstGeom>
            <a:noFill/>
            <a:ln>
              <a:noFill/>
            </a:ln>
          </p:spPr>
        </p:pic>
        <p:pic>
          <p:nvPicPr>
            <p:cNvPr id="231" name="Google Shape;231;p25"/>
            <p:cNvPicPr preferRelativeResize="0"/>
            <p:nvPr/>
          </p:nvPicPr>
          <p:blipFill>
            <a:blip r:embed="rId3">
              <a:alphaModFix/>
            </a:blip>
            <a:stretch>
              <a:fillRect/>
            </a:stretch>
          </p:blipFill>
          <p:spPr>
            <a:xfrm flipH="1" rot="10800000">
              <a:off x="6764924" y="0"/>
              <a:ext cx="2379077" cy="3237334"/>
            </a:xfrm>
            <a:prstGeom prst="rect">
              <a:avLst/>
            </a:prstGeom>
            <a:noFill/>
            <a:ln>
              <a:noFill/>
            </a:ln>
          </p:spPr>
        </p:pic>
      </p:grpSp>
      <p:grpSp>
        <p:nvGrpSpPr>
          <p:cNvPr id="232" name="Google Shape;232;p25"/>
          <p:cNvGrpSpPr/>
          <p:nvPr/>
        </p:nvGrpSpPr>
        <p:grpSpPr>
          <a:xfrm>
            <a:off x="-1845124" y="-2180828"/>
            <a:ext cx="12652562" cy="9877041"/>
            <a:chOff x="-1845124" y="-2180828"/>
            <a:chExt cx="12652562" cy="9877041"/>
          </a:xfrm>
        </p:grpSpPr>
        <p:grpSp>
          <p:nvGrpSpPr>
            <p:cNvPr id="233" name="Google Shape;233;p25"/>
            <p:cNvGrpSpPr/>
            <p:nvPr/>
          </p:nvGrpSpPr>
          <p:grpSpPr>
            <a:xfrm>
              <a:off x="-1845124" y="-2180828"/>
              <a:ext cx="4574075" cy="3479350"/>
              <a:chOff x="1522650" y="1117750"/>
              <a:chExt cx="4574075" cy="3479350"/>
            </a:xfrm>
          </p:grpSpPr>
          <p:sp>
            <p:nvSpPr>
              <p:cNvPr id="234" name="Google Shape;234;p25"/>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5"/>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25"/>
            <p:cNvGrpSpPr/>
            <p:nvPr/>
          </p:nvGrpSpPr>
          <p:grpSpPr>
            <a:xfrm flipH="1" rot="-10539848">
              <a:off x="6108563" y="4049075"/>
              <a:ext cx="4573901" cy="3479217"/>
              <a:chOff x="1522650" y="1117750"/>
              <a:chExt cx="4574075" cy="3479350"/>
            </a:xfrm>
          </p:grpSpPr>
          <p:sp>
            <p:nvSpPr>
              <p:cNvPr id="237" name="Google Shape;237;p25"/>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5"/>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grpSp>
        <p:nvGrpSpPr>
          <p:cNvPr id="17" name="Google Shape;17;p4"/>
          <p:cNvGrpSpPr/>
          <p:nvPr/>
        </p:nvGrpSpPr>
        <p:grpSpPr>
          <a:xfrm>
            <a:off x="0" y="0"/>
            <a:ext cx="9144001" cy="5143500"/>
            <a:chOff x="0" y="0"/>
            <a:chExt cx="9144001" cy="5143500"/>
          </a:xfrm>
        </p:grpSpPr>
        <p:pic>
          <p:nvPicPr>
            <p:cNvPr id="18" name="Google Shape;18;p4"/>
            <p:cNvPicPr preferRelativeResize="0"/>
            <p:nvPr/>
          </p:nvPicPr>
          <p:blipFill>
            <a:blip r:embed="rId2">
              <a:alphaModFix/>
            </a:blip>
            <a:stretch>
              <a:fillRect/>
            </a:stretch>
          </p:blipFill>
          <p:spPr>
            <a:xfrm flipH="1" rot="10800000">
              <a:off x="0" y="2052950"/>
              <a:ext cx="4220500" cy="3090550"/>
            </a:xfrm>
            <a:prstGeom prst="rect">
              <a:avLst/>
            </a:prstGeom>
            <a:noFill/>
            <a:ln>
              <a:noFill/>
            </a:ln>
          </p:spPr>
        </p:pic>
        <p:pic>
          <p:nvPicPr>
            <p:cNvPr id="19" name="Google Shape;19;p4"/>
            <p:cNvPicPr preferRelativeResize="0"/>
            <p:nvPr/>
          </p:nvPicPr>
          <p:blipFill>
            <a:blip r:embed="rId3">
              <a:alphaModFix/>
            </a:blip>
            <a:stretch>
              <a:fillRect/>
            </a:stretch>
          </p:blipFill>
          <p:spPr>
            <a:xfrm flipH="1" rot="10800000">
              <a:off x="6764924" y="0"/>
              <a:ext cx="2379077" cy="3237334"/>
            </a:xfrm>
            <a:prstGeom prst="rect">
              <a:avLst/>
            </a:prstGeom>
            <a:noFill/>
            <a:ln>
              <a:noFill/>
            </a:ln>
          </p:spPr>
        </p:pic>
      </p:grpSp>
      <p:sp>
        <p:nvSpPr>
          <p:cNvPr id="20" name="Google Shape;2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 name="Google Shape;21;p4"/>
          <p:cNvSpPr txBox="1"/>
          <p:nvPr>
            <p:ph idx="1" type="body"/>
          </p:nvPr>
        </p:nvSpPr>
        <p:spPr>
          <a:xfrm>
            <a:off x="720000" y="1090229"/>
            <a:ext cx="7704000" cy="3486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22" name="Google Shape;22;p4"/>
          <p:cNvGrpSpPr/>
          <p:nvPr/>
        </p:nvGrpSpPr>
        <p:grpSpPr>
          <a:xfrm rot="10800000">
            <a:off x="6704226" y="3811697"/>
            <a:ext cx="4574075" cy="3479350"/>
            <a:chOff x="1522650" y="1117750"/>
            <a:chExt cx="4574075" cy="3479350"/>
          </a:xfrm>
        </p:grpSpPr>
        <p:sp>
          <p:nvSpPr>
            <p:cNvPr id="23" name="Google Shape;23;p4"/>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 name="Google Shape;27;p5"/>
          <p:cNvSpPr txBox="1"/>
          <p:nvPr>
            <p:ph idx="1" type="subTitle"/>
          </p:nvPr>
        </p:nvSpPr>
        <p:spPr>
          <a:xfrm>
            <a:off x="4911639" y="2679824"/>
            <a:ext cx="2424300" cy="152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 name="Google Shape;28;p5"/>
          <p:cNvSpPr txBox="1"/>
          <p:nvPr>
            <p:ph idx="2" type="subTitle"/>
          </p:nvPr>
        </p:nvSpPr>
        <p:spPr>
          <a:xfrm>
            <a:off x="1808050" y="2679824"/>
            <a:ext cx="2424300" cy="152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 name="Google Shape;29;p5"/>
          <p:cNvSpPr txBox="1"/>
          <p:nvPr>
            <p:ph idx="3" type="subTitle"/>
          </p:nvPr>
        </p:nvSpPr>
        <p:spPr>
          <a:xfrm>
            <a:off x="1808050" y="2244217"/>
            <a:ext cx="2424300" cy="449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0" name="Google Shape;30;p5"/>
          <p:cNvSpPr txBox="1"/>
          <p:nvPr>
            <p:ph idx="4" type="subTitle"/>
          </p:nvPr>
        </p:nvSpPr>
        <p:spPr>
          <a:xfrm>
            <a:off x="4911639" y="2244217"/>
            <a:ext cx="2424300" cy="449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Space Grotesk Medium"/>
                <a:ea typeface="Space Grotesk Medium"/>
                <a:cs typeface="Space Grotesk Medium"/>
                <a:sym typeface="Space Grotesk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31" name="Google Shape;31;p5"/>
          <p:cNvGrpSpPr/>
          <p:nvPr/>
        </p:nvGrpSpPr>
        <p:grpSpPr>
          <a:xfrm>
            <a:off x="0" y="4"/>
            <a:ext cx="9144004" cy="5143496"/>
            <a:chOff x="0" y="4"/>
            <a:chExt cx="9144004" cy="5143496"/>
          </a:xfrm>
        </p:grpSpPr>
        <p:pic>
          <p:nvPicPr>
            <p:cNvPr id="32" name="Google Shape;32;p5"/>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33" name="Google Shape;33;p5"/>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34" name="Google Shape;34;p5"/>
          <p:cNvGrpSpPr/>
          <p:nvPr/>
        </p:nvGrpSpPr>
        <p:grpSpPr>
          <a:xfrm flipH="1" rot="-10539848">
            <a:off x="6108563" y="4049075"/>
            <a:ext cx="4573901" cy="3479217"/>
            <a:chOff x="1522650" y="1117750"/>
            <a:chExt cx="4574075" cy="3479350"/>
          </a:xfrm>
        </p:grpSpPr>
        <p:sp>
          <p:nvSpPr>
            <p:cNvPr id="35" name="Google Shape;35;p5"/>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sp>
        <p:nvSpPr>
          <p:cNvPr id="38" name="Google Shape;3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9" name="Google Shape;39;p6"/>
          <p:cNvGrpSpPr/>
          <p:nvPr/>
        </p:nvGrpSpPr>
        <p:grpSpPr>
          <a:xfrm>
            <a:off x="0" y="4"/>
            <a:ext cx="9144004" cy="5143496"/>
            <a:chOff x="0" y="4"/>
            <a:chExt cx="9144004" cy="5143496"/>
          </a:xfrm>
        </p:grpSpPr>
        <p:pic>
          <p:nvPicPr>
            <p:cNvPr id="40" name="Google Shape;40;p6"/>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41" name="Google Shape;41;p6"/>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42" name="Google Shape;42;p6"/>
          <p:cNvGrpSpPr/>
          <p:nvPr/>
        </p:nvGrpSpPr>
        <p:grpSpPr>
          <a:xfrm flipH="1" rot="-10539848">
            <a:off x="6108563" y="4049075"/>
            <a:ext cx="4573901" cy="3479217"/>
            <a:chOff x="1522650" y="1117750"/>
            <a:chExt cx="4574075" cy="3479350"/>
          </a:xfrm>
        </p:grpSpPr>
        <p:sp>
          <p:nvSpPr>
            <p:cNvPr id="43" name="Google Shape;43;p6"/>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5" name="Shape 45"/>
        <p:cNvGrpSpPr/>
        <p:nvPr/>
      </p:nvGrpSpPr>
      <p:grpSpPr>
        <a:xfrm>
          <a:off x="0" y="0"/>
          <a:ext cx="0" cy="0"/>
          <a:chOff x="0" y="0"/>
          <a:chExt cx="0" cy="0"/>
        </a:xfrm>
      </p:grpSpPr>
      <p:sp>
        <p:nvSpPr>
          <p:cNvPr id="46" name="Google Shape;46;p7"/>
          <p:cNvSpPr txBox="1"/>
          <p:nvPr>
            <p:ph type="title"/>
          </p:nvPr>
        </p:nvSpPr>
        <p:spPr>
          <a:xfrm>
            <a:off x="811975" y="829350"/>
            <a:ext cx="3993300" cy="989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7" name="Google Shape;47;p7"/>
          <p:cNvSpPr txBox="1"/>
          <p:nvPr>
            <p:ph idx="1" type="subTitle"/>
          </p:nvPr>
        </p:nvSpPr>
        <p:spPr>
          <a:xfrm>
            <a:off x="811975" y="1878550"/>
            <a:ext cx="39933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Open Sans"/>
              <a:buAutoNum type="arabicPeriod"/>
              <a:defRPr/>
            </a:lvl1pPr>
            <a:lvl2pPr lvl="1" rtl="0" algn="ctr">
              <a:lnSpc>
                <a:spcPct val="100000"/>
              </a:lnSpc>
              <a:spcBef>
                <a:spcPts val="1000"/>
              </a:spcBef>
              <a:spcAft>
                <a:spcPts val="0"/>
              </a:spcAft>
              <a:buClr>
                <a:srgbClr val="E76A28"/>
              </a:buClr>
              <a:buSzPts val="1200"/>
              <a:buFont typeface="Nunito Light"/>
              <a:buAutoNum type="alphaLcPeriod"/>
              <a:defRPr/>
            </a:lvl2pPr>
            <a:lvl3pPr lvl="2" rtl="0" algn="ctr">
              <a:lnSpc>
                <a:spcPct val="100000"/>
              </a:lnSpc>
              <a:spcBef>
                <a:spcPts val="0"/>
              </a:spcBef>
              <a:spcAft>
                <a:spcPts val="0"/>
              </a:spcAft>
              <a:buClr>
                <a:srgbClr val="E76A28"/>
              </a:buClr>
              <a:buSzPts val="1200"/>
              <a:buFont typeface="Nunito Light"/>
              <a:buAutoNum type="romanLcPeriod"/>
              <a:defRPr/>
            </a:lvl3pPr>
            <a:lvl4pPr lvl="3" rtl="0" algn="ctr">
              <a:lnSpc>
                <a:spcPct val="100000"/>
              </a:lnSpc>
              <a:spcBef>
                <a:spcPts val="0"/>
              </a:spcBef>
              <a:spcAft>
                <a:spcPts val="0"/>
              </a:spcAft>
              <a:buClr>
                <a:srgbClr val="E76A28"/>
              </a:buClr>
              <a:buSzPts val="1200"/>
              <a:buFont typeface="Nunito Light"/>
              <a:buAutoNum type="arabicPeriod"/>
              <a:defRPr/>
            </a:lvl4pPr>
            <a:lvl5pPr lvl="4" rtl="0" algn="ctr">
              <a:lnSpc>
                <a:spcPct val="100000"/>
              </a:lnSpc>
              <a:spcBef>
                <a:spcPts val="0"/>
              </a:spcBef>
              <a:spcAft>
                <a:spcPts val="0"/>
              </a:spcAft>
              <a:buClr>
                <a:srgbClr val="E76A28"/>
              </a:buClr>
              <a:buSzPts val="1200"/>
              <a:buFont typeface="Nunito Light"/>
              <a:buAutoNum type="alphaLcPeriod"/>
              <a:defRPr/>
            </a:lvl5pPr>
            <a:lvl6pPr lvl="5" rtl="0" algn="ctr">
              <a:lnSpc>
                <a:spcPct val="100000"/>
              </a:lnSpc>
              <a:spcBef>
                <a:spcPts val="0"/>
              </a:spcBef>
              <a:spcAft>
                <a:spcPts val="0"/>
              </a:spcAft>
              <a:buClr>
                <a:srgbClr val="999999"/>
              </a:buClr>
              <a:buSzPts val="1200"/>
              <a:buFont typeface="Nunito Light"/>
              <a:buAutoNum type="romanLcPeriod"/>
              <a:defRPr/>
            </a:lvl6pPr>
            <a:lvl7pPr lvl="6" rtl="0" algn="ctr">
              <a:lnSpc>
                <a:spcPct val="100000"/>
              </a:lnSpc>
              <a:spcBef>
                <a:spcPts val="0"/>
              </a:spcBef>
              <a:spcAft>
                <a:spcPts val="0"/>
              </a:spcAft>
              <a:buClr>
                <a:srgbClr val="999999"/>
              </a:buClr>
              <a:buSzPts val="1200"/>
              <a:buFont typeface="Nunito Light"/>
              <a:buAutoNum type="arabicPeriod"/>
              <a:defRPr/>
            </a:lvl7pPr>
            <a:lvl8pPr lvl="7" rtl="0" algn="ctr">
              <a:lnSpc>
                <a:spcPct val="100000"/>
              </a:lnSpc>
              <a:spcBef>
                <a:spcPts val="0"/>
              </a:spcBef>
              <a:spcAft>
                <a:spcPts val="0"/>
              </a:spcAft>
              <a:buClr>
                <a:srgbClr val="999999"/>
              </a:buClr>
              <a:buSzPts val="1200"/>
              <a:buFont typeface="Nunito Light"/>
              <a:buAutoNum type="alphaLcPeriod"/>
              <a:defRPr/>
            </a:lvl8pPr>
            <a:lvl9pPr lvl="8" rtl="0" algn="ctr">
              <a:lnSpc>
                <a:spcPct val="100000"/>
              </a:lnSpc>
              <a:spcBef>
                <a:spcPts val="0"/>
              </a:spcBef>
              <a:spcAft>
                <a:spcPts val="0"/>
              </a:spcAft>
              <a:buClr>
                <a:srgbClr val="999999"/>
              </a:buClr>
              <a:buSzPts val="1200"/>
              <a:buFont typeface="Nunito Light"/>
              <a:buAutoNum type="romanLcPeriod"/>
              <a:defRPr/>
            </a:lvl9pPr>
          </a:lstStyle>
          <a:p/>
        </p:txBody>
      </p:sp>
      <p:sp>
        <p:nvSpPr>
          <p:cNvPr id="48" name="Google Shape;48;p7"/>
          <p:cNvSpPr/>
          <p:nvPr>
            <p:ph idx="2" type="pic"/>
          </p:nvPr>
        </p:nvSpPr>
        <p:spPr>
          <a:xfrm>
            <a:off x="5088475" y="770400"/>
            <a:ext cx="3081600" cy="3602700"/>
          </a:xfrm>
          <a:prstGeom prst="roundRect">
            <a:avLst>
              <a:gd fmla="val 16667" name="adj"/>
            </a:avLst>
          </a:prstGeom>
          <a:noFill/>
          <a:ln>
            <a:noFill/>
          </a:ln>
        </p:spPr>
      </p:sp>
      <p:grpSp>
        <p:nvGrpSpPr>
          <p:cNvPr id="49" name="Google Shape;49;p7"/>
          <p:cNvGrpSpPr/>
          <p:nvPr/>
        </p:nvGrpSpPr>
        <p:grpSpPr>
          <a:xfrm>
            <a:off x="0" y="0"/>
            <a:ext cx="9144001" cy="5143500"/>
            <a:chOff x="0" y="0"/>
            <a:chExt cx="9144001" cy="5143500"/>
          </a:xfrm>
        </p:grpSpPr>
        <p:pic>
          <p:nvPicPr>
            <p:cNvPr id="50" name="Google Shape;50;p7"/>
            <p:cNvPicPr preferRelativeResize="0"/>
            <p:nvPr/>
          </p:nvPicPr>
          <p:blipFill>
            <a:blip r:embed="rId2">
              <a:alphaModFix/>
            </a:blip>
            <a:stretch>
              <a:fillRect/>
            </a:stretch>
          </p:blipFill>
          <p:spPr>
            <a:xfrm flipH="1" rot="10800000">
              <a:off x="0" y="2052950"/>
              <a:ext cx="4220500" cy="3090550"/>
            </a:xfrm>
            <a:prstGeom prst="rect">
              <a:avLst/>
            </a:prstGeom>
            <a:noFill/>
            <a:ln>
              <a:noFill/>
            </a:ln>
          </p:spPr>
        </p:pic>
        <p:pic>
          <p:nvPicPr>
            <p:cNvPr id="51" name="Google Shape;51;p7"/>
            <p:cNvPicPr preferRelativeResize="0"/>
            <p:nvPr/>
          </p:nvPicPr>
          <p:blipFill>
            <a:blip r:embed="rId3">
              <a:alphaModFix/>
            </a:blip>
            <a:stretch>
              <a:fillRect/>
            </a:stretch>
          </p:blipFill>
          <p:spPr>
            <a:xfrm flipH="1" rot="10800000">
              <a:off x="6764924" y="0"/>
              <a:ext cx="2379077" cy="3237334"/>
            </a:xfrm>
            <a:prstGeom prst="rect">
              <a:avLst/>
            </a:prstGeom>
            <a:noFill/>
            <a:ln>
              <a:noFill/>
            </a:ln>
          </p:spPr>
        </p:pic>
      </p:grpSp>
      <p:grpSp>
        <p:nvGrpSpPr>
          <p:cNvPr id="52" name="Google Shape;52;p7"/>
          <p:cNvGrpSpPr/>
          <p:nvPr/>
        </p:nvGrpSpPr>
        <p:grpSpPr>
          <a:xfrm rot="10800000">
            <a:off x="6704226" y="3811697"/>
            <a:ext cx="4574075" cy="3479350"/>
            <a:chOff x="1522650" y="1117750"/>
            <a:chExt cx="4574075" cy="3479350"/>
          </a:xfrm>
        </p:grpSpPr>
        <p:sp>
          <p:nvSpPr>
            <p:cNvPr id="53" name="Google Shape;53;p7"/>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7"/>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5" name="Shape 55"/>
        <p:cNvGrpSpPr/>
        <p:nvPr/>
      </p:nvGrpSpPr>
      <p:grpSpPr>
        <a:xfrm>
          <a:off x="0" y="0"/>
          <a:ext cx="0" cy="0"/>
          <a:chOff x="0" y="0"/>
          <a:chExt cx="0" cy="0"/>
        </a:xfrm>
      </p:grpSpPr>
      <p:grpSp>
        <p:nvGrpSpPr>
          <p:cNvPr id="56" name="Google Shape;56;p8"/>
          <p:cNvGrpSpPr/>
          <p:nvPr/>
        </p:nvGrpSpPr>
        <p:grpSpPr>
          <a:xfrm>
            <a:off x="10" y="0"/>
            <a:ext cx="9143991" cy="5143500"/>
            <a:chOff x="10" y="0"/>
            <a:chExt cx="9143991" cy="5143500"/>
          </a:xfrm>
        </p:grpSpPr>
        <p:pic>
          <p:nvPicPr>
            <p:cNvPr id="57" name="Google Shape;57;p8"/>
            <p:cNvPicPr preferRelativeResize="0"/>
            <p:nvPr/>
          </p:nvPicPr>
          <p:blipFill>
            <a:blip r:embed="rId2">
              <a:alphaModFix/>
            </a:blip>
            <a:stretch>
              <a:fillRect/>
            </a:stretch>
          </p:blipFill>
          <p:spPr>
            <a:xfrm flipH="1">
              <a:off x="10" y="0"/>
              <a:ext cx="3405191" cy="5143500"/>
            </a:xfrm>
            <a:prstGeom prst="rect">
              <a:avLst/>
            </a:prstGeom>
            <a:noFill/>
            <a:ln>
              <a:noFill/>
            </a:ln>
          </p:spPr>
        </p:pic>
        <p:pic>
          <p:nvPicPr>
            <p:cNvPr id="58" name="Google Shape;58;p8"/>
            <p:cNvPicPr preferRelativeResize="0"/>
            <p:nvPr/>
          </p:nvPicPr>
          <p:blipFill>
            <a:blip r:embed="rId3">
              <a:alphaModFix/>
            </a:blip>
            <a:stretch>
              <a:fillRect/>
            </a:stretch>
          </p:blipFill>
          <p:spPr>
            <a:xfrm flipH="1">
              <a:off x="4416200" y="2886625"/>
              <a:ext cx="4727801" cy="2256875"/>
            </a:xfrm>
            <a:prstGeom prst="rect">
              <a:avLst/>
            </a:prstGeom>
            <a:noFill/>
            <a:ln>
              <a:noFill/>
            </a:ln>
          </p:spPr>
        </p:pic>
      </p:grpSp>
      <p:grpSp>
        <p:nvGrpSpPr>
          <p:cNvPr id="59" name="Google Shape;59;p8"/>
          <p:cNvGrpSpPr/>
          <p:nvPr/>
        </p:nvGrpSpPr>
        <p:grpSpPr>
          <a:xfrm rot="756538">
            <a:off x="5159567" y="-1927047"/>
            <a:ext cx="4574157" cy="3479412"/>
            <a:chOff x="1522650" y="1117750"/>
            <a:chExt cx="4574075" cy="3479350"/>
          </a:xfrm>
        </p:grpSpPr>
        <p:sp>
          <p:nvSpPr>
            <p:cNvPr id="60" name="Google Shape;60;p8"/>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8"/>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8"/>
          <p:cNvSpPr txBox="1"/>
          <p:nvPr>
            <p:ph type="title"/>
          </p:nvPr>
        </p:nvSpPr>
        <p:spPr>
          <a:xfrm>
            <a:off x="3830000" y="1716400"/>
            <a:ext cx="4508100" cy="25293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3" name="Shape 63"/>
        <p:cNvGrpSpPr/>
        <p:nvPr/>
      </p:nvGrpSpPr>
      <p:grpSpPr>
        <a:xfrm>
          <a:off x="0" y="0"/>
          <a:ext cx="0" cy="0"/>
          <a:chOff x="0" y="0"/>
          <a:chExt cx="0" cy="0"/>
        </a:xfrm>
      </p:grpSpPr>
      <p:grpSp>
        <p:nvGrpSpPr>
          <p:cNvPr id="64" name="Google Shape;64;p9"/>
          <p:cNvGrpSpPr/>
          <p:nvPr/>
        </p:nvGrpSpPr>
        <p:grpSpPr>
          <a:xfrm rot="756538">
            <a:off x="-714808" y="-2409347"/>
            <a:ext cx="4574157" cy="3479412"/>
            <a:chOff x="1522650" y="1117750"/>
            <a:chExt cx="4574075" cy="3479350"/>
          </a:xfrm>
        </p:grpSpPr>
        <p:sp>
          <p:nvSpPr>
            <p:cNvPr id="65" name="Google Shape;65;p9"/>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9"/>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9"/>
          <p:cNvGrpSpPr/>
          <p:nvPr/>
        </p:nvGrpSpPr>
        <p:grpSpPr>
          <a:xfrm>
            <a:off x="0" y="0"/>
            <a:ext cx="9144001" cy="5143500"/>
            <a:chOff x="0" y="0"/>
            <a:chExt cx="9144001" cy="5143500"/>
          </a:xfrm>
        </p:grpSpPr>
        <p:pic>
          <p:nvPicPr>
            <p:cNvPr id="68" name="Google Shape;68;p9"/>
            <p:cNvPicPr preferRelativeResize="0"/>
            <p:nvPr/>
          </p:nvPicPr>
          <p:blipFill>
            <a:blip r:embed="rId2">
              <a:alphaModFix/>
            </a:blip>
            <a:stretch>
              <a:fillRect/>
            </a:stretch>
          </p:blipFill>
          <p:spPr>
            <a:xfrm flipH="1" rot="10800000">
              <a:off x="5738810" y="0"/>
              <a:ext cx="3405191" cy="5143500"/>
            </a:xfrm>
            <a:prstGeom prst="rect">
              <a:avLst/>
            </a:prstGeom>
            <a:noFill/>
            <a:ln>
              <a:noFill/>
            </a:ln>
          </p:spPr>
        </p:pic>
        <p:pic>
          <p:nvPicPr>
            <p:cNvPr id="69" name="Google Shape;69;p9"/>
            <p:cNvPicPr preferRelativeResize="0"/>
            <p:nvPr/>
          </p:nvPicPr>
          <p:blipFill>
            <a:blip r:embed="rId3">
              <a:alphaModFix/>
            </a:blip>
            <a:stretch>
              <a:fillRect/>
            </a:stretch>
          </p:blipFill>
          <p:spPr>
            <a:xfrm flipH="1" rot="10800000">
              <a:off x="0" y="0"/>
              <a:ext cx="4727801" cy="2256875"/>
            </a:xfrm>
            <a:prstGeom prst="rect">
              <a:avLst/>
            </a:prstGeom>
            <a:noFill/>
            <a:ln>
              <a:noFill/>
            </a:ln>
          </p:spPr>
        </p:pic>
      </p:grpSp>
      <p:sp>
        <p:nvSpPr>
          <p:cNvPr id="70" name="Google Shape;70;p9"/>
          <p:cNvSpPr txBox="1"/>
          <p:nvPr>
            <p:ph type="title"/>
          </p:nvPr>
        </p:nvSpPr>
        <p:spPr>
          <a:xfrm>
            <a:off x="713225" y="1528900"/>
            <a:ext cx="4872900" cy="1964400"/>
          </a:xfrm>
          <a:prstGeom prst="rect">
            <a:avLst/>
          </a:prstGeom>
        </p:spPr>
        <p:txBody>
          <a:bodyPr anchorCtr="0" anchor="b" bIns="91425" lIns="91425" spcFirstLastPara="1" rIns="91425" wrap="square" tIns="91425">
            <a:noAutofit/>
          </a:bodyPr>
          <a:lstStyle>
            <a:lvl1pPr lvl="0" rtl="0">
              <a:spcBef>
                <a:spcPts val="0"/>
              </a:spcBef>
              <a:spcAft>
                <a:spcPts val="0"/>
              </a:spcAft>
              <a:buSzPts val="5000"/>
              <a:buNone/>
              <a:defRPr sz="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71" name="Google Shape;71;p9"/>
          <p:cNvSpPr txBox="1"/>
          <p:nvPr>
            <p:ph idx="1" type="subTitle"/>
          </p:nvPr>
        </p:nvSpPr>
        <p:spPr>
          <a:xfrm>
            <a:off x="713225" y="3640050"/>
            <a:ext cx="4872900" cy="45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2" name="Shape 72"/>
        <p:cNvGrpSpPr/>
        <p:nvPr/>
      </p:nvGrpSpPr>
      <p:grpSpPr>
        <a:xfrm>
          <a:off x="0" y="0"/>
          <a:ext cx="0" cy="0"/>
          <a:chOff x="0" y="0"/>
          <a:chExt cx="0" cy="0"/>
        </a:xfrm>
      </p:grpSpPr>
      <p:sp>
        <p:nvSpPr>
          <p:cNvPr id="73" name="Google Shape;73;p10"/>
          <p:cNvSpPr/>
          <p:nvPr>
            <p:ph idx="2" type="pic"/>
          </p:nvPr>
        </p:nvSpPr>
        <p:spPr>
          <a:xfrm>
            <a:off x="0" y="0"/>
            <a:ext cx="9144000" cy="5143500"/>
          </a:xfrm>
          <a:prstGeom prst="rect">
            <a:avLst/>
          </a:prstGeom>
          <a:noFill/>
          <a:ln>
            <a:noFill/>
          </a:ln>
        </p:spPr>
      </p:sp>
      <p:sp>
        <p:nvSpPr>
          <p:cNvPr id="74" name="Google Shape;74;p10"/>
          <p:cNvSpPr txBox="1"/>
          <p:nvPr>
            <p:ph type="title"/>
          </p:nvPr>
        </p:nvSpPr>
        <p:spPr>
          <a:xfrm>
            <a:off x="720000" y="4014450"/>
            <a:ext cx="5713200" cy="5727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75" name="Google Shape;75;p10"/>
          <p:cNvGrpSpPr/>
          <p:nvPr/>
        </p:nvGrpSpPr>
        <p:grpSpPr>
          <a:xfrm>
            <a:off x="0" y="4"/>
            <a:ext cx="9144004" cy="5143496"/>
            <a:chOff x="0" y="4"/>
            <a:chExt cx="9144004" cy="5143496"/>
          </a:xfrm>
        </p:grpSpPr>
        <p:pic>
          <p:nvPicPr>
            <p:cNvPr id="76" name="Google Shape;76;p10"/>
            <p:cNvPicPr preferRelativeResize="0"/>
            <p:nvPr/>
          </p:nvPicPr>
          <p:blipFill>
            <a:blip r:embed="rId2">
              <a:alphaModFix/>
            </a:blip>
            <a:stretch>
              <a:fillRect/>
            </a:stretch>
          </p:blipFill>
          <p:spPr>
            <a:xfrm rot="-5400000">
              <a:off x="-564975" y="1487975"/>
              <a:ext cx="4220500" cy="3090550"/>
            </a:xfrm>
            <a:prstGeom prst="rect">
              <a:avLst/>
            </a:prstGeom>
            <a:noFill/>
            <a:ln>
              <a:noFill/>
            </a:ln>
          </p:spPr>
        </p:pic>
        <p:pic>
          <p:nvPicPr>
            <p:cNvPr id="77" name="Google Shape;77;p10"/>
            <p:cNvPicPr preferRelativeResize="0"/>
            <p:nvPr/>
          </p:nvPicPr>
          <p:blipFill>
            <a:blip r:embed="rId3">
              <a:alphaModFix/>
            </a:blip>
            <a:stretch>
              <a:fillRect/>
            </a:stretch>
          </p:blipFill>
          <p:spPr>
            <a:xfrm rot="-5400000">
              <a:off x="6335799" y="-429125"/>
              <a:ext cx="2379077" cy="3237334"/>
            </a:xfrm>
            <a:prstGeom prst="rect">
              <a:avLst/>
            </a:prstGeom>
            <a:noFill/>
            <a:ln>
              <a:noFill/>
            </a:ln>
          </p:spPr>
        </p:pic>
      </p:grpSp>
      <p:grpSp>
        <p:nvGrpSpPr>
          <p:cNvPr id="78" name="Google Shape;78;p10"/>
          <p:cNvGrpSpPr/>
          <p:nvPr/>
        </p:nvGrpSpPr>
        <p:grpSpPr>
          <a:xfrm>
            <a:off x="-896231" y="-2525369"/>
            <a:ext cx="11703669" cy="10221582"/>
            <a:chOff x="-896231" y="-2525369"/>
            <a:chExt cx="11703669" cy="10221582"/>
          </a:xfrm>
        </p:grpSpPr>
        <p:grpSp>
          <p:nvGrpSpPr>
            <p:cNvPr id="79" name="Google Shape;79;p10"/>
            <p:cNvGrpSpPr/>
            <p:nvPr/>
          </p:nvGrpSpPr>
          <p:grpSpPr>
            <a:xfrm flipH="1" rot="-10539848">
              <a:off x="6108563" y="4049075"/>
              <a:ext cx="4573901" cy="3479217"/>
              <a:chOff x="1522650" y="1117750"/>
              <a:chExt cx="4574075" cy="3479350"/>
            </a:xfrm>
          </p:grpSpPr>
          <p:sp>
            <p:nvSpPr>
              <p:cNvPr id="80" name="Google Shape;80;p10"/>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0"/>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10"/>
            <p:cNvGrpSpPr/>
            <p:nvPr/>
          </p:nvGrpSpPr>
          <p:grpSpPr>
            <a:xfrm>
              <a:off x="-896231" y="-2525369"/>
              <a:ext cx="4573618" cy="3479002"/>
              <a:chOff x="1522650" y="1117750"/>
              <a:chExt cx="4574075" cy="3479350"/>
            </a:xfrm>
          </p:grpSpPr>
          <p:sp>
            <p:nvSpPr>
              <p:cNvPr id="83" name="Google Shape;83;p10"/>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0"/>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Space Grotesk"/>
              <a:buNone/>
              <a:defRPr sz="3000">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1pPr>
            <a:lvl2pPr indent="-304800" lvl="1" marL="9144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2pPr>
            <a:lvl3pPr indent="-304800" lvl="2" marL="13716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3pPr>
            <a:lvl4pPr indent="-304800" lvl="3" marL="1828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4pPr>
            <a:lvl5pPr indent="-304800" lvl="4" marL="22860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5pPr>
            <a:lvl6pPr indent="-304800" lvl="5" marL="27432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6pPr>
            <a:lvl7pPr indent="-304800" lvl="6" marL="32004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7pPr>
            <a:lvl8pPr indent="-304800" lvl="7" marL="36576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8pPr>
            <a:lvl9pPr indent="-304800" lvl="8" marL="4114800">
              <a:lnSpc>
                <a:spcPct val="100000"/>
              </a:lnSpc>
              <a:spcBef>
                <a:spcPts val="0"/>
              </a:spcBef>
              <a:spcAft>
                <a:spcPts val="0"/>
              </a:spcAft>
              <a:buClr>
                <a:schemeClr val="dk1"/>
              </a:buClr>
              <a:buSzPts val="1200"/>
              <a:buFont typeface="Cairo"/>
              <a:buChar char="■"/>
              <a:defRPr sz="1200">
                <a:solidFill>
                  <a:schemeClr val="dk1"/>
                </a:solidFill>
                <a:latin typeface="Cairo"/>
                <a:ea typeface="Cairo"/>
                <a:cs typeface="Cairo"/>
                <a:sym typeface="Cai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hyperlink" Target="https://public.tableau.com/app/profile/chamnan.suon/viz/A07-NYC-Green-Taxis-Analysis/RiderBehaviorDashboard?publish=yes" TargetMode="External"/><Relationship Id="rId5" Type="http://schemas.openxmlformats.org/officeDocument/2006/relationships/hyperlink" Target="https://public.tableau.com/app/profile/chamnan.suon/viz/A07-NYC-Green-Taxis-Analysis/RevenueDashboard?publish=ye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5.jpg"/><Relationship Id="rId5"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data.cityofnewyork.us/Transportation/2019-Green-Taxi-Trip-Data/q5mz-t52e/about_data"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grpSp>
        <p:nvGrpSpPr>
          <p:cNvPr id="243" name="Google Shape;243;p26"/>
          <p:cNvGrpSpPr/>
          <p:nvPr/>
        </p:nvGrpSpPr>
        <p:grpSpPr>
          <a:xfrm rot="756538">
            <a:off x="-943408" y="-1494947"/>
            <a:ext cx="4574157" cy="3479412"/>
            <a:chOff x="1522650" y="1117750"/>
            <a:chExt cx="4574075" cy="3479350"/>
          </a:xfrm>
        </p:grpSpPr>
        <p:sp>
          <p:nvSpPr>
            <p:cNvPr id="244" name="Google Shape;244;p26"/>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6"/>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6" name="Google Shape;246;p26"/>
          <p:cNvPicPr preferRelativeResize="0"/>
          <p:nvPr/>
        </p:nvPicPr>
        <p:blipFill>
          <a:blip r:embed="rId3">
            <a:alphaModFix/>
          </a:blip>
          <a:stretch>
            <a:fillRect/>
          </a:stretch>
        </p:blipFill>
        <p:spPr>
          <a:xfrm flipH="1" rot="10800000">
            <a:off x="5738810" y="0"/>
            <a:ext cx="3405191" cy="5143500"/>
          </a:xfrm>
          <a:prstGeom prst="rect">
            <a:avLst/>
          </a:prstGeom>
          <a:noFill/>
          <a:ln>
            <a:noFill/>
          </a:ln>
        </p:spPr>
      </p:pic>
      <p:sp>
        <p:nvSpPr>
          <p:cNvPr id="247" name="Google Shape;247;p26"/>
          <p:cNvSpPr txBox="1"/>
          <p:nvPr>
            <p:ph type="ctrTitle"/>
          </p:nvPr>
        </p:nvSpPr>
        <p:spPr>
          <a:xfrm>
            <a:off x="512250" y="1642025"/>
            <a:ext cx="6026400" cy="197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300">
                <a:solidFill>
                  <a:schemeClr val="dk1"/>
                </a:solidFill>
              </a:rPr>
              <a:t>Analyzing Green Taxi Trends in NYC</a:t>
            </a:r>
            <a:endParaRPr sz="5300">
              <a:solidFill>
                <a:schemeClr val="dk1"/>
              </a:solidFill>
            </a:endParaRPr>
          </a:p>
        </p:txBody>
      </p:sp>
      <p:sp>
        <p:nvSpPr>
          <p:cNvPr id="248" name="Google Shape;248;p26"/>
          <p:cNvSpPr txBox="1"/>
          <p:nvPr>
            <p:ph idx="1" type="subTitle"/>
          </p:nvPr>
        </p:nvSpPr>
        <p:spPr>
          <a:xfrm>
            <a:off x="656025" y="3877475"/>
            <a:ext cx="5285700" cy="46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7: Chamnan, Allison, Anna, </a:t>
            </a:r>
            <a:r>
              <a:rPr lang="en"/>
              <a:t>Akhil</a:t>
            </a:r>
            <a:r>
              <a:rPr lang="en"/>
              <a:t>, and </a:t>
            </a:r>
            <a:r>
              <a:rPr lang="en"/>
              <a:t>Mudongfang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pic>
        <p:nvPicPr>
          <p:cNvPr id="364" name="Google Shape;364;p35"/>
          <p:cNvPicPr preferRelativeResize="0"/>
          <p:nvPr/>
        </p:nvPicPr>
        <p:blipFill>
          <a:blip r:embed="rId3">
            <a:alphaModFix/>
          </a:blip>
          <a:stretch>
            <a:fillRect/>
          </a:stretch>
        </p:blipFill>
        <p:spPr>
          <a:xfrm flipH="1" rot="10800000">
            <a:off x="5738810" y="0"/>
            <a:ext cx="3405191" cy="5143500"/>
          </a:xfrm>
          <a:prstGeom prst="rect">
            <a:avLst/>
          </a:prstGeom>
          <a:noFill/>
          <a:ln>
            <a:noFill/>
          </a:ln>
        </p:spPr>
      </p:pic>
      <p:sp>
        <p:nvSpPr>
          <p:cNvPr id="365" name="Google Shape;365;p35"/>
          <p:cNvSpPr txBox="1"/>
          <p:nvPr/>
        </p:nvSpPr>
        <p:spPr>
          <a:xfrm>
            <a:off x="686425" y="1397350"/>
            <a:ext cx="1282800" cy="1015800"/>
          </a:xfrm>
          <a:prstGeom prst="rect">
            <a:avLst/>
          </a:prstGeom>
          <a:solidFill>
            <a:schemeClr val="dk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400">
                <a:solidFill>
                  <a:schemeClr val="dk1"/>
                </a:solidFill>
                <a:latin typeface="Space Grotesk"/>
                <a:ea typeface="Space Grotesk"/>
                <a:cs typeface="Space Grotesk"/>
                <a:sym typeface="Space Grotesk"/>
              </a:rPr>
              <a:t>04</a:t>
            </a:r>
            <a:endParaRPr sz="5400">
              <a:solidFill>
                <a:schemeClr val="dk1"/>
              </a:solidFill>
              <a:latin typeface="Space Grotesk"/>
              <a:ea typeface="Space Grotesk"/>
              <a:cs typeface="Space Grotesk"/>
              <a:sym typeface="Space Grotesk"/>
            </a:endParaRPr>
          </a:p>
        </p:txBody>
      </p:sp>
      <p:sp>
        <p:nvSpPr>
          <p:cNvPr id="366" name="Google Shape;366;p35"/>
          <p:cNvSpPr txBox="1"/>
          <p:nvPr>
            <p:ph type="title"/>
          </p:nvPr>
        </p:nvSpPr>
        <p:spPr>
          <a:xfrm>
            <a:off x="646275" y="2413150"/>
            <a:ext cx="7383600" cy="1626600"/>
          </a:xfrm>
          <a:prstGeom prst="rect">
            <a:avLst/>
          </a:prstGeom>
          <a:noFill/>
        </p:spPr>
        <p:txBody>
          <a:bodyPr anchorCtr="0" anchor="ctr" bIns="91425" lIns="91425" spcFirstLastPara="1" rIns="91425" wrap="square" tIns="91425">
            <a:noAutofit/>
          </a:bodyPr>
          <a:lstStyle/>
          <a:p>
            <a:pPr indent="0" lvl="0" marL="0" rtl="0" algn="l">
              <a:spcBef>
                <a:spcPts val="0"/>
              </a:spcBef>
              <a:spcAft>
                <a:spcPts val="0"/>
              </a:spcAft>
              <a:buNone/>
            </a:pPr>
            <a:r>
              <a:rPr lang="en" sz="4800"/>
              <a:t>Tableau Data Visualizations</a:t>
            </a:r>
            <a:endParaRPr sz="4800"/>
          </a:p>
        </p:txBody>
      </p:sp>
      <p:sp>
        <p:nvSpPr>
          <p:cNvPr id="367" name="Google Shape;367;p35"/>
          <p:cNvSpPr txBox="1"/>
          <p:nvPr/>
        </p:nvSpPr>
        <p:spPr>
          <a:xfrm>
            <a:off x="755725" y="4014450"/>
            <a:ext cx="3948300" cy="6096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Font typeface="Cairo"/>
              <a:buAutoNum type="arabicPeriod"/>
            </a:pPr>
            <a:r>
              <a:rPr lang="en" sz="1200" u="sng">
                <a:solidFill>
                  <a:schemeClr val="hlink"/>
                </a:solidFill>
                <a:latin typeface="Cairo"/>
                <a:ea typeface="Cairo"/>
                <a:cs typeface="Cairo"/>
                <a:sym typeface="Cairo"/>
                <a:hlinkClick r:id="rId4"/>
              </a:rPr>
              <a:t>Riders Behavior Overview Tableau Public Link</a:t>
            </a:r>
            <a:endParaRPr sz="1200">
              <a:solidFill>
                <a:schemeClr val="dk1"/>
              </a:solidFill>
              <a:latin typeface="Cairo"/>
              <a:ea typeface="Cairo"/>
              <a:cs typeface="Cairo"/>
              <a:sym typeface="Cairo"/>
            </a:endParaRPr>
          </a:p>
          <a:p>
            <a:pPr indent="-304800" lvl="0" marL="457200" rtl="0" algn="l">
              <a:spcBef>
                <a:spcPts val="0"/>
              </a:spcBef>
              <a:spcAft>
                <a:spcPts val="0"/>
              </a:spcAft>
              <a:buSzPts val="1200"/>
              <a:buFont typeface="Cairo"/>
              <a:buAutoNum type="arabicPeriod"/>
            </a:pPr>
            <a:r>
              <a:rPr lang="en" sz="1200" u="sng">
                <a:solidFill>
                  <a:schemeClr val="hlink"/>
                </a:solidFill>
                <a:latin typeface="Cairo"/>
                <a:ea typeface="Cairo"/>
                <a:cs typeface="Cairo"/>
                <a:sym typeface="Cairo"/>
                <a:hlinkClick r:id="rId5"/>
              </a:rPr>
              <a:t>Revenue Overview Tableau Public Link</a:t>
            </a:r>
            <a:endParaRPr sz="1200">
              <a:solidFill>
                <a:schemeClr val="dk1"/>
              </a:solidFill>
              <a:latin typeface="Cairo"/>
              <a:ea typeface="Cairo"/>
              <a:cs typeface="Cairo"/>
              <a:sym typeface="Cai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pic>
        <p:nvPicPr>
          <p:cNvPr id="372" name="Google Shape;372;p36"/>
          <p:cNvPicPr preferRelativeResize="0"/>
          <p:nvPr/>
        </p:nvPicPr>
        <p:blipFill>
          <a:blip r:embed="rId3">
            <a:alphaModFix/>
          </a:blip>
          <a:stretch>
            <a:fillRect/>
          </a:stretch>
        </p:blipFill>
        <p:spPr>
          <a:xfrm flipH="1">
            <a:off x="10" y="0"/>
            <a:ext cx="3405191" cy="5143500"/>
          </a:xfrm>
          <a:prstGeom prst="rect">
            <a:avLst/>
          </a:prstGeom>
          <a:noFill/>
          <a:ln>
            <a:noFill/>
          </a:ln>
        </p:spPr>
      </p:pic>
      <p:sp>
        <p:nvSpPr>
          <p:cNvPr id="373" name="Google Shape;373;p36"/>
          <p:cNvSpPr txBox="1"/>
          <p:nvPr>
            <p:ph type="title"/>
          </p:nvPr>
        </p:nvSpPr>
        <p:spPr>
          <a:xfrm>
            <a:off x="4047175" y="2320150"/>
            <a:ext cx="4383600" cy="16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Findings</a:t>
            </a:r>
            <a:endParaRPr/>
          </a:p>
        </p:txBody>
      </p:sp>
      <p:sp>
        <p:nvSpPr>
          <p:cNvPr id="374" name="Google Shape;374;p36"/>
          <p:cNvSpPr txBox="1"/>
          <p:nvPr>
            <p:ph idx="2" type="title"/>
          </p:nvPr>
        </p:nvSpPr>
        <p:spPr>
          <a:xfrm>
            <a:off x="4047175" y="1438750"/>
            <a:ext cx="1230300" cy="88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grpSp>
        <p:nvGrpSpPr>
          <p:cNvPr id="375" name="Google Shape;375;p36"/>
          <p:cNvGrpSpPr/>
          <p:nvPr/>
        </p:nvGrpSpPr>
        <p:grpSpPr>
          <a:xfrm rot="756538">
            <a:off x="5159567" y="-1610422"/>
            <a:ext cx="4574157" cy="3479412"/>
            <a:chOff x="1522650" y="1117750"/>
            <a:chExt cx="4574075" cy="3479350"/>
          </a:xfrm>
        </p:grpSpPr>
        <p:sp>
          <p:nvSpPr>
            <p:cNvPr id="376" name="Google Shape;376;p36"/>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6"/>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37"/>
          <p:cNvSpPr txBox="1"/>
          <p:nvPr>
            <p:ph type="title"/>
          </p:nvPr>
        </p:nvSpPr>
        <p:spPr>
          <a:xfrm>
            <a:off x="156000" y="194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grpSp>
        <p:nvGrpSpPr>
          <p:cNvPr id="383" name="Google Shape;383;p37"/>
          <p:cNvGrpSpPr/>
          <p:nvPr/>
        </p:nvGrpSpPr>
        <p:grpSpPr>
          <a:xfrm>
            <a:off x="1053038" y="2650125"/>
            <a:ext cx="6891601" cy="818249"/>
            <a:chOff x="1593000" y="2290562"/>
            <a:chExt cx="5957985" cy="818249"/>
          </a:xfrm>
        </p:grpSpPr>
        <p:sp>
          <p:nvSpPr>
            <p:cNvPr id="384" name="Google Shape;384;p37"/>
            <p:cNvSpPr/>
            <p:nvPr/>
          </p:nvSpPr>
          <p:spPr>
            <a:xfrm>
              <a:off x="3728385" y="2290562"/>
              <a:ext cx="3822600" cy="6750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7"/>
            <p:cNvSpPr/>
            <p:nvPr/>
          </p:nvSpPr>
          <p:spPr>
            <a:xfrm flipH="1">
              <a:off x="2283025" y="2322575"/>
              <a:ext cx="1844400" cy="642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7"/>
            <p:cNvSpPr/>
            <p:nvPr/>
          </p:nvSpPr>
          <p:spPr>
            <a:xfrm rot="-5400000">
              <a:off x="3501574" y="1934671"/>
              <a:ext cx="643356" cy="1419149"/>
            </a:xfrm>
            <a:prstGeom prst="flowChartOffpageConnector">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7"/>
            <p:cNvSpPr/>
            <p:nvPr/>
          </p:nvSpPr>
          <p:spPr>
            <a:xfrm>
              <a:off x="2544538" y="2376288"/>
              <a:ext cx="1940700" cy="572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rPr b="1" lang="en" sz="1600">
                  <a:solidFill>
                    <a:schemeClr val="dk1"/>
                  </a:solidFill>
                  <a:latin typeface="Cairo"/>
                  <a:ea typeface="Cairo"/>
                  <a:cs typeface="Cairo"/>
                  <a:sym typeface="Cairo"/>
                </a:rPr>
                <a:t>Rider Behaviors</a:t>
              </a:r>
              <a:endParaRPr b="1" sz="1600">
                <a:solidFill>
                  <a:schemeClr val="dk1"/>
                </a:solidFill>
                <a:latin typeface="Cairo"/>
                <a:ea typeface="Cairo"/>
                <a:cs typeface="Cairo"/>
                <a:sym typeface="Cairo"/>
              </a:endParaRPr>
            </a:p>
            <a:p>
              <a:pPr indent="0" lvl="0" marL="0" rtl="0" algn="l">
                <a:lnSpc>
                  <a:spcPct val="115000"/>
                </a:lnSpc>
                <a:spcBef>
                  <a:spcPts val="400"/>
                </a:spcBef>
                <a:spcAft>
                  <a:spcPts val="0"/>
                </a:spcAft>
                <a:buNone/>
              </a:pPr>
              <a:r>
                <a:t/>
              </a:r>
              <a:endParaRPr sz="1000">
                <a:solidFill>
                  <a:schemeClr val="dk1"/>
                </a:solidFill>
                <a:latin typeface="Roboto Medium"/>
                <a:ea typeface="Roboto Medium"/>
                <a:cs typeface="Roboto Medium"/>
                <a:sym typeface="Roboto Medium"/>
              </a:endParaRPr>
            </a:p>
          </p:txBody>
        </p:sp>
        <p:sp>
          <p:nvSpPr>
            <p:cNvPr id="388" name="Google Shape;388;p37"/>
            <p:cNvSpPr/>
            <p:nvPr/>
          </p:nvSpPr>
          <p:spPr>
            <a:xfrm>
              <a:off x="1593000" y="2322568"/>
              <a:ext cx="690000" cy="642300"/>
            </a:xfrm>
            <a:prstGeom prst="rect">
              <a:avLst/>
            </a:prstGeom>
            <a:solidFill>
              <a:srgbClr val="B02B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7"/>
            <p:cNvSpPr/>
            <p:nvPr/>
          </p:nvSpPr>
          <p:spPr>
            <a:xfrm>
              <a:off x="1593000" y="2322575"/>
              <a:ext cx="690000" cy="642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Cairo"/>
                  <a:ea typeface="Cairo"/>
                  <a:cs typeface="Cairo"/>
                  <a:sym typeface="Cairo"/>
                </a:rPr>
                <a:t>03</a:t>
              </a:r>
              <a:endParaRPr b="1" sz="2600">
                <a:solidFill>
                  <a:schemeClr val="dk1"/>
                </a:solidFill>
                <a:latin typeface="Cairo"/>
                <a:ea typeface="Cairo"/>
                <a:cs typeface="Cairo"/>
                <a:sym typeface="Cairo"/>
              </a:endParaRPr>
            </a:p>
          </p:txBody>
        </p:sp>
        <p:sp>
          <p:nvSpPr>
            <p:cNvPr id="390" name="Google Shape;390;p37"/>
            <p:cNvSpPr/>
            <p:nvPr/>
          </p:nvSpPr>
          <p:spPr>
            <a:xfrm>
              <a:off x="4363161" y="2352811"/>
              <a:ext cx="3077400" cy="756000"/>
            </a:xfrm>
            <a:prstGeom prst="rect">
              <a:avLst/>
            </a:prstGeom>
            <a:noFill/>
            <a:ln>
              <a:noFill/>
            </a:ln>
          </p:spPr>
          <p:txBody>
            <a:bodyPr anchorCtr="0" anchor="ctr"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Font typeface="Cairo"/>
                <a:buAutoNum type="arabicPeriod"/>
              </a:pPr>
              <a:r>
                <a:rPr lang="en" sz="1100">
                  <a:solidFill>
                    <a:schemeClr val="dk1"/>
                  </a:solidFill>
                  <a:latin typeface="Cairo"/>
                  <a:ea typeface="Cairo"/>
                  <a:cs typeface="Cairo"/>
                  <a:sym typeface="Cairo"/>
                </a:rPr>
                <a:t>Cashless payments rose significantly post-COVID</a:t>
              </a:r>
              <a:endParaRPr sz="1100">
                <a:solidFill>
                  <a:schemeClr val="dk1"/>
                </a:solidFill>
                <a:latin typeface="Cairo"/>
                <a:ea typeface="Cairo"/>
                <a:cs typeface="Cairo"/>
                <a:sym typeface="Cairo"/>
              </a:endParaRPr>
            </a:p>
            <a:p>
              <a:pPr indent="-298450" lvl="0" marL="457200" rtl="0" algn="l">
                <a:lnSpc>
                  <a:spcPct val="115000"/>
                </a:lnSpc>
                <a:spcBef>
                  <a:spcPts val="0"/>
                </a:spcBef>
                <a:spcAft>
                  <a:spcPts val="0"/>
                </a:spcAft>
                <a:buClr>
                  <a:schemeClr val="dk1"/>
                </a:buClr>
                <a:buSzPts val="1100"/>
                <a:buFont typeface="Cairo"/>
                <a:buAutoNum type="arabicPeriod"/>
              </a:pPr>
              <a:r>
                <a:rPr lang="en" sz="1100">
                  <a:solidFill>
                    <a:schemeClr val="dk1"/>
                  </a:solidFill>
                  <a:latin typeface="Cairo"/>
                  <a:ea typeface="Cairo"/>
                  <a:cs typeface="Cairo"/>
                  <a:sym typeface="Cairo"/>
                </a:rPr>
                <a:t>Trip distance and borough differences shaped cost and tipping patterns</a:t>
              </a:r>
              <a:endParaRPr sz="1100">
                <a:solidFill>
                  <a:schemeClr val="dk1"/>
                </a:solidFill>
                <a:latin typeface="Cairo"/>
                <a:ea typeface="Cairo"/>
                <a:cs typeface="Cairo"/>
                <a:sym typeface="Cairo"/>
              </a:endParaRPr>
            </a:p>
            <a:p>
              <a:pPr indent="0" lvl="0" marL="457200" rtl="0" algn="l">
                <a:lnSpc>
                  <a:spcPct val="115000"/>
                </a:lnSpc>
                <a:spcBef>
                  <a:spcPts val="1200"/>
                </a:spcBef>
                <a:spcAft>
                  <a:spcPts val="0"/>
                </a:spcAft>
                <a:buNone/>
              </a:pPr>
              <a:r>
                <a:t/>
              </a:r>
              <a:endParaRPr sz="800">
                <a:solidFill>
                  <a:schemeClr val="dk1"/>
                </a:solidFill>
                <a:latin typeface="Roboto"/>
                <a:ea typeface="Roboto"/>
                <a:cs typeface="Roboto"/>
                <a:sym typeface="Roboto"/>
              </a:endParaRPr>
            </a:p>
          </p:txBody>
        </p:sp>
      </p:grpSp>
      <p:grpSp>
        <p:nvGrpSpPr>
          <p:cNvPr id="391" name="Google Shape;391;p37"/>
          <p:cNvGrpSpPr/>
          <p:nvPr/>
        </p:nvGrpSpPr>
        <p:grpSpPr>
          <a:xfrm>
            <a:off x="1053036" y="1704149"/>
            <a:ext cx="6891395" cy="855283"/>
            <a:chOff x="1593000" y="2213081"/>
            <a:chExt cx="6271176" cy="831663"/>
          </a:xfrm>
        </p:grpSpPr>
        <p:sp>
          <p:nvSpPr>
            <p:cNvPr id="392" name="Google Shape;392;p37"/>
            <p:cNvSpPr/>
            <p:nvPr/>
          </p:nvSpPr>
          <p:spPr>
            <a:xfrm>
              <a:off x="3728376" y="2322568"/>
              <a:ext cx="4135800" cy="6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7"/>
            <p:cNvSpPr/>
            <p:nvPr/>
          </p:nvSpPr>
          <p:spPr>
            <a:xfrm flipH="1">
              <a:off x="2283025" y="2322575"/>
              <a:ext cx="1844400" cy="642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7"/>
            <p:cNvSpPr/>
            <p:nvPr/>
          </p:nvSpPr>
          <p:spPr>
            <a:xfrm rot="-5400000">
              <a:off x="3472517" y="1963736"/>
              <a:ext cx="643350" cy="1361014"/>
            </a:xfrm>
            <a:prstGeom prst="flowChartOffpageConnector">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7"/>
            <p:cNvSpPr/>
            <p:nvPr/>
          </p:nvSpPr>
          <p:spPr>
            <a:xfrm>
              <a:off x="2354050" y="2472044"/>
              <a:ext cx="2129400" cy="5727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0"/>
                </a:spcBef>
                <a:spcAft>
                  <a:spcPts val="0"/>
                </a:spcAft>
                <a:buNone/>
              </a:pPr>
              <a:r>
                <a:rPr b="1" lang="en" sz="1600">
                  <a:solidFill>
                    <a:schemeClr val="dk1"/>
                  </a:solidFill>
                  <a:latin typeface="Cairo"/>
                  <a:ea typeface="Cairo"/>
                  <a:cs typeface="Cairo"/>
                  <a:sym typeface="Cairo"/>
                </a:rPr>
                <a:t>Geographic Patterns</a:t>
              </a:r>
              <a:endParaRPr b="1" sz="1600">
                <a:solidFill>
                  <a:schemeClr val="dk1"/>
                </a:solidFill>
                <a:latin typeface="Cairo"/>
                <a:ea typeface="Cairo"/>
                <a:cs typeface="Cairo"/>
                <a:sym typeface="Cairo"/>
              </a:endParaRPr>
            </a:p>
            <a:p>
              <a:pPr indent="0" lvl="0" marL="0" rtl="0" algn="l">
                <a:lnSpc>
                  <a:spcPct val="115000"/>
                </a:lnSpc>
                <a:spcBef>
                  <a:spcPts val="0"/>
                </a:spcBef>
                <a:spcAft>
                  <a:spcPts val="0"/>
                </a:spcAft>
                <a:buNone/>
              </a:pPr>
              <a:r>
                <a:t/>
              </a:r>
              <a:endParaRPr sz="1000">
                <a:solidFill>
                  <a:schemeClr val="dk1"/>
                </a:solidFill>
                <a:latin typeface="Roboto Medium"/>
                <a:ea typeface="Roboto Medium"/>
                <a:cs typeface="Roboto Medium"/>
                <a:sym typeface="Roboto Medium"/>
              </a:endParaRPr>
            </a:p>
          </p:txBody>
        </p:sp>
        <p:sp>
          <p:nvSpPr>
            <p:cNvPr id="396" name="Google Shape;396;p37"/>
            <p:cNvSpPr/>
            <p:nvPr/>
          </p:nvSpPr>
          <p:spPr>
            <a:xfrm>
              <a:off x="1593000" y="2322568"/>
              <a:ext cx="690000" cy="642300"/>
            </a:xfrm>
            <a:prstGeom prst="rect">
              <a:avLst/>
            </a:prstGeom>
            <a:solidFill>
              <a:srgbClr val="B02B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7"/>
            <p:cNvSpPr/>
            <p:nvPr/>
          </p:nvSpPr>
          <p:spPr>
            <a:xfrm>
              <a:off x="1593000" y="2322400"/>
              <a:ext cx="690000" cy="642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Cairo"/>
                  <a:ea typeface="Cairo"/>
                  <a:cs typeface="Cairo"/>
                  <a:sym typeface="Cairo"/>
                </a:rPr>
                <a:t>02</a:t>
              </a:r>
              <a:endParaRPr b="1" sz="2600">
                <a:solidFill>
                  <a:schemeClr val="dk1"/>
                </a:solidFill>
                <a:latin typeface="Cairo"/>
                <a:ea typeface="Cairo"/>
                <a:cs typeface="Cairo"/>
                <a:sym typeface="Cairo"/>
              </a:endParaRPr>
            </a:p>
          </p:txBody>
        </p:sp>
        <p:sp>
          <p:nvSpPr>
            <p:cNvPr id="398" name="Google Shape;398;p37"/>
            <p:cNvSpPr/>
            <p:nvPr/>
          </p:nvSpPr>
          <p:spPr>
            <a:xfrm>
              <a:off x="4483453" y="2213081"/>
              <a:ext cx="3380700" cy="756000"/>
            </a:xfrm>
            <a:prstGeom prst="rect">
              <a:avLst/>
            </a:prstGeom>
            <a:noFill/>
            <a:ln>
              <a:noFill/>
            </a:ln>
          </p:spPr>
          <p:txBody>
            <a:bodyPr anchorCtr="0" anchor="ctr"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Font typeface="Cairo"/>
                <a:buAutoNum type="arabicPeriod"/>
              </a:pPr>
              <a:r>
                <a:rPr lang="en" sz="1100">
                  <a:solidFill>
                    <a:schemeClr val="dk1"/>
                  </a:solidFill>
                  <a:latin typeface="Cairo"/>
                  <a:ea typeface="Cairo"/>
                  <a:cs typeface="Cairo"/>
                  <a:sym typeface="Cairo"/>
                </a:rPr>
                <a:t>Manhattan consistently had the highest pickups</a:t>
              </a:r>
              <a:endParaRPr sz="1100">
                <a:solidFill>
                  <a:schemeClr val="dk1"/>
                </a:solidFill>
                <a:latin typeface="Cairo"/>
                <a:ea typeface="Cairo"/>
                <a:cs typeface="Cairo"/>
                <a:sym typeface="Cairo"/>
              </a:endParaRPr>
            </a:p>
            <a:p>
              <a:pPr indent="-298450" lvl="0" marL="457200" rtl="0" algn="l">
                <a:lnSpc>
                  <a:spcPct val="115000"/>
                </a:lnSpc>
                <a:spcBef>
                  <a:spcPts val="0"/>
                </a:spcBef>
                <a:spcAft>
                  <a:spcPts val="0"/>
                </a:spcAft>
                <a:buClr>
                  <a:schemeClr val="dk1"/>
                </a:buClr>
                <a:buSzPts val="1100"/>
                <a:buFont typeface="Cairo"/>
                <a:buAutoNum type="arabicPeriod"/>
              </a:pPr>
              <a:r>
                <a:rPr lang="en" sz="1100">
                  <a:solidFill>
                    <a:schemeClr val="dk1"/>
                  </a:solidFill>
                  <a:latin typeface="Cairo"/>
                  <a:ea typeface="Cairo"/>
                  <a:cs typeface="Cairo"/>
                  <a:sym typeface="Cairo"/>
                </a:rPr>
                <a:t>Staten Island showed more costly trips, likely driven by high trip duration</a:t>
              </a:r>
              <a:endParaRPr sz="1100">
                <a:solidFill>
                  <a:schemeClr val="dk1"/>
                </a:solidFill>
                <a:latin typeface="Cairo"/>
                <a:ea typeface="Cairo"/>
                <a:cs typeface="Cairo"/>
                <a:sym typeface="Cairo"/>
              </a:endParaRPr>
            </a:p>
          </p:txBody>
        </p:sp>
      </p:grpSp>
      <p:grpSp>
        <p:nvGrpSpPr>
          <p:cNvPr id="399" name="Google Shape;399;p37"/>
          <p:cNvGrpSpPr/>
          <p:nvPr/>
        </p:nvGrpSpPr>
        <p:grpSpPr>
          <a:xfrm>
            <a:off x="1053064" y="1030052"/>
            <a:ext cx="6961021" cy="674891"/>
            <a:chOff x="1593000" y="2322568"/>
            <a:chExt cx="6018000" cy="674891"/>
          </a:xfrm>
        </p:grpSpPr>
        <p:sp>
          <p:nvSpPr>
            <p:cNvPr id="400" name="Google Shape;400;p37"/>
            <p:cNvSpPr/>
            <p:nvPr/>
          </p:nvSpPr>
          <p:spPr>
            <a:xfrm>
              <a:off x="3728375" y="2322568"/>
              <a:ext cx="3822600" cy="6435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7"/>
            <p:cNvSpPr/>
            <p:nvPr/>
          </p:nvSpPr>
          <p:spPr>
            <a:xfrm flipH="1">
              <a:off x="2283025" y="2322575"/>
              <a:ext cx="1844400" cy="642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7"/>
            <p:cNvSpPr/>
            <p:nvPr/>
          </p:nvSpPr>
          <p:spPr>
            <a:xfrm rot="-5400000">
              <a:off x="3501574" y="1934671"/>
              <a:ext cx="643356" cy="1419149"/>
            </a:xfrm>
            <a:prstGeom prst="flowChartOffpageConnector">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7"/>
            <p:cNvSpPr/>
            <p:nvPr/>
          </p:nvSpPr>
          <p:spPr>
            <a:xfrm>
              <a:off x="2525875" y="2428359"/>
              <a:ext cx="20616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rPr b="1" lang="en" sz="1600">
                  <a:solidFill>
                    <a:schemeClr val="dk1"/>
                  </a:solidFill>
                  <a:latin typeface="Cairo"/>
                  <a:ea typeface="Cairo"/>
                  <a:cs typeface="Cairo"/>
                  <a:sym typeface="Cairo"/>
                </a:rPr>
                <a:t>Temporal Trends</a:t>
              </a:r>
              <a:endParaRPr b="1" sz="1600">
                <a:solidFill>
                  <a:schemeClr val="dk1"/>
                </a:solidFill>
                <a:latin typeface="Cairo"/>
                <a:ea typeface="Cairo"/>
                <a:cs typeface="Cairo"/>
                <a:sym typeface="Cairo"/>
              </a:endParaRPr>
            </a:p>
            <a:p>
              <a:pPr indent="0" lvl="0" marL="0" rtl="0" algn="l">
                <a:lnSpc>
                  <a:spcPct val="115000"/>
                </a:lnSpc>
                <a:spcBef>
                  <a:spcPts val="400"/>
                </a:spcBef>
                <a:spcAft>
                  <a:spcPts val="0"/>
                </a:spcAft>
                <a:buNone/>
              </a:pPr>
              <a:r>
                <a:t/>
              </a:r>
              <a:endParaRPr sz="1000">
                <a:solidFill>
                  <a:schemeClr val="dk1"/>
                </a:solidFill>
                <a:latin typeface="Roboto Medium"/>
                <a:ea typeface="Roboto Medium"/>
                <a:cs typeface="Roboto Medium"/>
                <a:sym typeface="Roboto Medium"/>
              </a:endParaRPr>
            </a:p>
          </p:txBody>
        </p:sp>
        <p:sp>
          <p:nvSpPr>
            <p:cNvPr id="404" name="Google Shape;404;p37"/>
            <p:cNvSpPr/>
            <p:nvPr/>
          </p:nvSpPr>
          <p:spPr>
            <a:xfrm>
              <a:off x="1593000" y="2322568"/>
              <a:ext cx="690000" cy="642300"/>
            </a:xfrm>
            <a:prstGeom prst="rect">
              <a:avLst/>
            </a:prstGeom>
            <a:solidFill>
              <a:srgbClr val="B02B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7"/>
            <p:cNvSpPr/>
            <p:nvPr/>
          </p:nvSpPr>
          <p:spPr>
            <a:xfrm>
              <a:off x="1593000" y="2323000"/>
              <a:ext cx="690000" cy="642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Cairo"/>
                  <a:ea typeface="Cairo"/>
                  <a:cs typeface="Cairo"/>
                  <a:sym typeface="Cairo"/>
                </a:rPr>
                <a:t>01</a:t>
              </a:r>
              <a:endParaRPr b="1" sz="2600">
                <a:solidFill>
                  <a:schemeClr val="dk1"/>
                </a:solidFill>
                <a:latin typeface="Cairo"/>
                <a:ea typeface="Cairo"/>
                <a:cs typeface="Cairo"/>
                <a:sym typeface="Cairo"/>
              </a:endParaRPr>
            </a:p>
          </p:txBody>
        </p:sp>
        <p:sp>
          <p:nvSpPr>
            <p:cNvPr id="406" name="Google Shape;406;p37"/>
            <p:cNvSpPr/>
            <p:nvPr/>
          </p:nvSpPr>
          <p:spPr>
            <a:xfrm>
              <a:off x="4308300" y="2355159"/>
              <a:ext cx="3302700" cy="642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800"/>
            </a:p>
            <a:p>
              <a:pPr indent="0" lvl="0" marL="457200" rtl="0" algn="l">
                <a:lnSpc>
                  <a:spcPct val="115000"/>
                </a:lnSpc>
                <a:spcBef>
                  <a:spcPts val="1200"/>
                </a:spcBef>
                <a:spcAft>
                  <a:spcPts val="1200"/>
                </a:spcAft>
                <a:buNone/>
              </a:pPr>
              <a:r>
                <a:t/>
              </a:r>
              <a:endParaRPr sz="800"/>
            </a:p>
          </p:txBody>
        </p:sp>
      </p:grpSp>
      <p:sp>
        <p:nvSpPr>
          <p:cNvPr id="407" name="Google Shape;407;p37"/>
          <p:cNvSpPr/>
          <p:nvPr/>
        </p:nvSpPr>
        <p:spPr>
          <a:xfrm>
            <a:off x="4262063" y="1113759"/>
            <a:ext cx="3828900" cy="675000"/>
          </a:xfrm>
          <a:prstGeom prst="rect">
            <a:avLst/>
          </a:prstGeom>
          <a:noFill/>
          <a:ln>
            <a:noFill/>
          </a:ln>
        </p:spPr>
        <p:txBody>
          <a:bodyPr anchorCtr="0" anchor="ctr"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Cairo"/>
              <a:buAutoNum type="arabicPeriod"/>
            </a:pPr>
            <a:r>
              <a:rPr lang="en" sz="1100">
                <a:solidFill>
                  <a:schemeClr val="dk1"/>
                </a:solidFill>
                <a:latin typeface="Cairo"/>
                <a:ea typeface="Cairo"/>
                <a:cs typeface="Cairo"/>
                <a:sym typeface="Cairo"/>
              </a:rPr>
              <a:t>Ridership declined sharply over time</a:t>
            </a:r>
            <a:endParaRPr sz="1100">
              <a:solidFill>
                <a:schemeClr val="dk1"/>
              </a:solidFill>
              <a:latin typeface="Cairo"/>
              <a:ea typeface="Cairo"/>
              <a:cs typeface="Cairo"/>
              <a:sym typeface="Cairo"/>
            </a:endParaRPr>
          </a:p>
          <a:p>
            <a:pPr indent="-298450" lvl="0" marL="457200" rtl="0" algn="l">
              <a:lnSpc>
                <a:spcPct val="115000"/>
              </a:lnSpc>
              <a:spcBef>
                <a:spcPts val="0"/>
              </a:spcBef>
              <a:spcAft>
                <a:spcPts val="0"/>
              </a:spcAft>
              <a:buClr>
                <a:schemeClr val="dk1"/>
              </a:buClr>
              <a:buSzPts val="1100"/>
              <a:buFont typeface="Cairo"/>
              <a:buAutoNum type="arabicPeriod"/>
            </a:pPr>
            <a:r>
              <a:rPr lang="en" sz="1100">
                <a:solidFill>
                  <a:schemeClr val="dk1"/>
                </a:solidFill>
                <a:latin typeface="Cairo"/>
                <a:ea typeface="Cairo"/>
                <a:cs typeface="Cairo"/>
                <a:sym typeface="Cairo"/>
              </a:rPr>
              <a:t>Weekday afternoons and Thu/Fri had the highest demand; Sundays the lowest</a:t>
            </a:r>
            <a:endParaRPr sz="1100">
              <a:solidFill>
                <a:schemeClr val="dk1"/>
              </a:solidFill>
              <a:latin typeface="Cairo"/>
              <a:ea typeface="Cairo"/>
              <a:cs typeface="Cairo"/>
              <a:sym typeface="Cairo"/>
            </a:endParaRPr>
          </a:p>
        </p:txBody>
      </p:sp>
      <p:sp>
        <p:nvSpPr>
          <p:cNvPr id="408" name="Google Shape;408;p37"/>
          <p:cNvSpPr txBox="1"/>
          <p:nvPr/>
        </p:nvSpPr>
        <p:spPr>
          <a:xfrm>
            <a:off x="1087775" y="3468375"/>
            <a:ext cx="7584000" cy="1171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200"/>
              </a:spcBef>
              <a:spcAft>
                <a:spcPts val="0"/>
              </a:spcAft>
              <a:buNone/>
            </a:pPr>
            <a:r>
              <a:rPr b="1" lang="en">
                <a:solidFill>
                  <a:schemeClr val="dk1"/>
                </a:solidFill>
                <a:latin typeface="Cairo"/>
                <a:ea typeface="Cairo"/>
                <a:cs typeface="Cairo"/>
                <a:sym typeface="Cairo"/>
              </a:rPr>
              <a:t>Why we care: </a:t>
            </a:r>
            <a:endParaRPr b="1">
              <a:solidFill>
                <a:schemeClr val="dk1"/>
              </a:solidFill>
              <a:latin typeface="Cairo"/>
              <a:ea typeface="Cairo"/>
              <a:cs typeface="Cairo"/>
              <a:sym typeface="Cairo"/>
            </a:endParaRPr>
          </a:p>
          <a:p>
            <a:pPr indent="-317500" lvl="0" marL="457200" rtl="0" algn="l">
              <a:lnSpc>
                <a:spcPct val="100000"/>
              </a:lnSpc>
              <a:spcBef>
                <a:spcPts val="1200"/>
              </a:spcBef>
              <a:spcAft>
                <a:spcPts val="0"/>
              </a:spcAft>
              <a:buClr>
                <a:schemeClr val="dk1"/>
              </a:buClr>
              <a:buSzPts val="1400"/>
              <a:buFont typeface="Cairo"/>
              <a:buChar char="●"/>
            </a:pPr>
            <a:r>
              <a:rPr lang="en">
                <a:solidFill>
                  <a:schemeClr val="dk1"/>
                </a:solidFill>
                <a:latin typeface="Cairo"/>
                <a:ea typeface="Cairo"/>
                <a:cs typeface="Cairo"/>
                <a:sym typeface="Cairo"/>
              </a:rPr>
              <a:t>Optimize our current green taxi operations</a:t>
            </a:r>
            <a:endParaRPr>
              <a:solidFill>
                <a:schemeClr val="dk1"/>
              </a:solidFill>
              <a:latin typeface="Cairo"/>
              <a:ea typeface="Cairo"/>
              <a:cs typeface="Cairo"/>
              <a:sym typeface="Cairo"/>
            </a:endParaRPr>
          </a:p>
          <a:p>
            <a:pPr indent="-317500" lvl="0" marL="457200" rtl="0" algn="l">
              <a:lnSpc>
                <a:spcPct val="100000"/>
              </a:lnSpc>
              <a:spcBef>
                <a:spcPts val="0"/>
              </a:spcBef>
              <a:spcAft>
                <a:spcPts val="0"/>
              </a:spcAft>
              <a:buClr>
                <a:schemeClr val="dk1"/>
              </a:buClr>
              <a:buSzPts val="1400"/>
              <a:buFont typeface="Cairo"/>
              <a:buChar char="●"/>
            </a:pPr>
            <a:r>
              <a:rPr lang="en">
                <a:solidFill>
                  <a:schemeClr val="dk1"/>
                </a:solidFill>
                <a:latin typeface="Cairo"/>
                <a:ea typeface="Cairo"/>
                <a:cs typeface="Cairo"/>
                <a:sym typeface="Cairo"/>
              </a:rPr>
              <a:t>Provide insights as green taxis potentially merge into other taxi services/rideshare platforms</a:t>
            </a:r>
            <a:endParaRPr sz="1200">
              <a:solidFill>
                <a:schemeClr val="dk1"/>
              </a:solidFill>
              <a:latin typeface="Cairo"/>
              <a:ea typeface="Cairo"/>
              <a:cs typeface="Cairo"/>
              <a:sym typeface="Cai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pic>
        <p:nvPicPr>
          <p:cNvPr id="413" name="Google Shape;413;p38"/>
          <p:cNvPicPr preferRelativeResize="0"/>
          <p:nvPr/>
        </p:nvPicPr>
        <p:blipFill>
          <a:blip r:embed="rId3">
            <a:alphaModFix/>
          </a:blip>
          <a:stretch>
            <a:fillRect/>
          </a:stretch>
        </p:blipFill>
        <p:spPr>
          <a:xfrm flipH="1" rot="10800000">
            <a:off x="5738810" y="0"/>
            <a:ext cx="3405191" cy="5143500"/>
          </a:xfrm>
          <a:prstGeom prst="rect">
            <a:avLst/>
          </a:prstGeom>
          <a:noFill/>
          <a:ln>
            <a:noFill/>
          </a:ln>
        </p:spPr>
      </p:pic>
      <p:sp>
        <p:nvSpPr>
          <p:cNvPr id="414" name="Google Shape;414;p38"/>
          <p:cNvSpPr txBox="1"/>
          <p:nvPr/>
        </p:nvSpPr>
        <p:spPr>
          <a:xfrm>
            <a:off x="686425" y="1397350"/>
            <a:ext cx="1282800" cy="1015800"/>
          </a:xfrm>
          <a:prstGeom prst="rect">
            <a:avLst/>
          </a:prstGeom>
          <a:solidFill>
            <a:schemeClr val="dk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400">
                <a:solidFill>
                  <a:schemeClr val="dk1"/>
                </a:solidFill>
                <a:latin typeface="Space Grotesk"/>
                <a:ea typeface="Space Grotesk"/>
                <a:cs typeface="Space Grotesk"/>
                <a:sym typeface="Space Grotesk"/>
              </a:rPr>
              <a:t>06</a:t>
            </a:r>
            <a:endParaRPr sz="5400">
              <a:solidFill>
                <a:schemeClr val="dk1"/>
              </a:solidFill>
              <a:latin typeface="Space Grotesk"/>
              <a:ea typeface="Space Grotesk"/>
              <a:cs typeface="Space Grotesk"/>
              <a:sym typeface="Space Grotesk"/>
            </a:endParaRPr>
          </a:p>
        </p:txBody>
      </p:sp>
      <p:sp>
        <p:nvSpPr>
          <p:cNvPr id="415" name="Google Shape;415;p38"/>
          <p:cNvSpPr txBox="1"/>
          <p:nvPr>
            <p:ph type="title"/>
          </p:nvPr>
        </p:nvSpPr>
        <p:spPr>
          <a:xfrm>
            <a:off x="686425" y="2413150"/>
            <a:ext cx="5860500" cy="1626600"/>
          </a:xfrm>
          <a:prstGeom prst="rect">
            <a:avLst/>
          </a:prstGeom>
          <a:noFill/>
        </p:spPr>
        <p:txBody>
          <a:bodyPr anchorCtr="0" anchor="ctr" bIns="91425" lIns="91425" spcFirstLastPara="1" rIns="91425" wrap="square" tIns="91425">
            <a:noAutofit/>
          </a:bodyPr>
          <a:lstStyle/>
          <a:p>
            <a:pPr indent="0" lvl="0" marL="0" rtl="0" algn="l">
              <a:spcBef>
                <a:spcPts val="0"/>
              </a:spcBef>
              <a:spcAft>
                <a:spcPts val="0"/>
              </a:spcAft>
              <a:buNone/>
            </a:pPr>
            <a:r>
              <a:rPr lang="en" sz="4800"/>
              <a:t>Recommendations &amp; Limitations</a:t>
            </a:r>
            <a:endParaRPr sz="4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39"/>
          <p:cNvSpPr txBox="1"/>
          <p:nvPr>
            <p:ph type="title"/>
          </p:nvPr>
        </p:nvSpPr>
        <p:spPr>
          <a:xfrm>
            <a:off x="132550" y="2019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a:t>
            </a:r>
            <a:r>
              <a:rPr lang="en"/>
              <a:t> </a:t>
            </a:r>
            <a:r>
              <a:rPr lang="en"/>
              <a:t>For Stakeholders:</a:t>
            </a:r>
            <a:endParaRPr/>
          </a:p>
        </p:txBody>
      </p:sp>
      <p:sp>
        <p:nvSpPr>
          <p:cNvPr id="421" name="Google Shape;421;p39"/>
          <p:cNvSpPr/>
          <p:nvPr/>
        </p:nvSpPr>
        <p:spPr>
          <a:xfrm>
            <a:off x="6077475" y="1596125"/>
            <a:ext cx="2548200" cy="24546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iro"/>
              <a:ea typeface="Cairo"/>
              <a:cs typeface="Cairo"/>
              <a:sym typeface="Cairo"/>
            </a:endParaRPr>
          </a:p>
        </p:txBody>
      </p:sp>
      <p:sp>
        <p:nvSpPr>
          <p:cNvPr id="422" name="Google Shape;422;p39"/>
          <p:cNvSpPr/>
          <p:nvPr/>
        </p:nvSpPr>
        <p:spPr>
          <a:xfrm>
            <a:off x="3260775" y="1596125"/>
            <a:ext cx="2548200" cy="24546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iro"/>
              <a:ea typeface="Cairo"/>
              <a:cs typeface="Cairo"/>
              <a:sym typeface="Cairo"/>
            </a:endParaRPr>
          </a:p>
        </p:txBody>
      </p:sp>
      <p:sp>
        <p:nvSpPr>
          <p:cNvPr id="423" name="Google Shape;423;p39"/>
          <p:cNvSpPr/>
          <p:nvPr/>
        </p:nvSpPr>
        <p:spPr>
          <a:xfrm>
            <a:off x="444075" y="1596113"/>
            <a:ext cx="2548200" cy="24546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iro"/>
              <a:ea typeface="Cairo"/>
              <a:cs typeface="Cairo"/>
              <a:sym typeface="Cairo"/>
            </a:endParaRPr>
          </a:p>
        </p:txBody>
      </p:sp>
      <p:sp>
        <p:nvSpPr>
          <p:cNvPr id="424" name="Google Shape;424;p39"/>
          <p:cNvSpPr txBox="1"/>
          <p:nvPr/>
        </p:nvSpPr>
        <p:spPr>
          <a:xfrm>
            <a:off x="444075" y="1765900"/>
            <a:ext cx="2501700" cy="187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dk1"/>
                </a:solidFill>
                <a:latin typeface="Cairo"/>
                <a:ea typeface="Cairo"/>
                <a:cs typeface="Cairo"/>
                <a:sym typeface="Cairo"/>
              </a:rPr>
              <a:t>    </a:t>
            </a:r>
            <a:r>
              <a:rPr b="1" lang="en" sz="1500">
                <a:solidFill>
                  <a:schemeClr val="dk1"/>
                </a:solidFill>
                <a:latin typeface="Cairo"/>
                <a:ea typeface="Cairo"/>
                <a:cs typeface="Cairo"/>
                <a:sym typeface="Cairo"/>
              </a:rPr>
              <a:t>City planners</a:t>
            </a:r>
            <a:r>
              <a:rPr lang="en" sz="1500">
                <a:solidFill>
                  <a:schemeClr val="dk1"/>
                </a:solidFill>
                <a:latin typeface="Cairo"/>
                <a:ea typeface="Cairo"/>
                <a:cs typeface="Cairo"/>
                <a:sym typeface="Cairo"/>
              </a:rPr>
              <a:t>:</a:t>
            </a:r>
            <a:endParaRPr sz="1500">
              <a:solidFill>
                <a:schemeClr val="dk1"/>
              </a:solidFill>
              <a:latin typeface="Cairo"/>
              <a:ea typeface="Cairo"/>
              <a:cs typeface="Cairo"/>
              <a:sym typeface="Cairo"/>
            </a:endParaRPr>
          </a:p>
          <a:p>
            <a:pPr indent="0" lvl="0" marL="0" rtl="0" algn="l">
              <a:spcBef>
                <a:spcPts val="0"/>
              </a:spcBef>
              <a:spcAft>
                <a:spcPts val="0"/>
              </a:spcAft>
              <a:buNone/>
            </a:pPr>
            <a:r>
              <a:t/>
            </a:r>
            <a:endParaRPr sz="1300">
              <a:solidFill>
                <a:schemeClr val="dk1"/>
              </a:solidFill>
              <a:latin typeface="Cairo"/>
              <a:ea typeface="Cairo"/>
              <a:cs typeface="Cairo"/>
              <a:sym typeface="Cairo"/>
            </a:endParaRPr>
          </a:p>
          <a:p>
            <a:pPr indent="-311150" lvl="0" marL="457200" rtl="0" algn="l">
              <a:spcBef>
                <a:spcPts val="0"/>
              </a:spcBef>
              <a:spcAft>
                <a:spcPts val="0"/>
              </a:spcAft>
              <a:buClr>
                <a:schemeClr val="dk1"/>
              </a:buClr>
              <a:buSzPts val="1300"/>
              <a:buFont typeface="Cairo"/>
              <a:buChar char="●"/>
            </a:pPr>
            <a:r>
              <a:rPr lang="en" sz="1300">
                <a:solidFill>
                  <a:schemeClr val="dk1"/>
                </a:solidFill>
                <a:latin typeface="Cairo"/>
                <a:ea typeface="Cairo"/>
                <a:cs typeface="Cairo"/>
                <a:sym typeface="Cairo"/>
              </a:rPr>
              <a:t>Optimize stand locations based on demand</a:t>
            </a:r>
            <a:endParaRPr sz="1300">
              <a:solidFill>
                <a:schemeClr val="dk1"/>
              </a:solidFill>
              <a:latin typeface="Cairo"/>
              <a:ea typeface="Cairo"/>
              <a:cs typeface="Cairo"/>
              <a:sym typeface="Cairo"/>
            </a:endParaRPr>
          </a:p>
          <a:p>
            <a:pPr indent="-311150" lvl="0" marL="457200" rtl="0" algn="l">
              <a:spcBef>
                <a:spcPts val="1000"/>
              </a:spcBef>
              <a:spcAft>
                <a:spcPts val="0"/>
              </a:spcAft>
              <a:buClr>
                <a:schemeClr val="dk1"/>
              </a:buClr>
              <a:buSzPts val="1300"/>
              <a:buFont typeface="Cairo"/>
              <a:buChar char="●"/>
            </a:pPr>
            <a:r>
              <a:rPr lang="en" sz="1300">
                <a:solidFill>
                  <a:schemeClr val="dk1"/>
                </a:solidFill>
                <a:latin typeface="Cairo"/>
                <a:ea typeface="Cairo"/>
                <a:cs typeface="Cairo"/>
                <a:sym typeface="Cairo"/>
              </a:rPr>
              <a:t>Allocate more resources to Manhattan/Queens</a:t>
            </a:r>
            <a:endParaRPr sz="1300">
              <a:solidFill>
                <a:schemeClr val="dk1"/>
              </a:solidFill>
              <a:latin typeface="Cairo"/>
              <a:ea typeface="Cairo"/>
              <a:cs typeface="Cairo"/>
              <a:sym typeface="Cairo"/>
            </a:endParaRPr>
          </a:p>
          <a:p>
            <a:pPr indent="-311150" lvl="0" marL="457200" rtl="0" algn="l">
              <a:spcBef>
                <a:spcPts val="1000"/>
              </a:spcBef>
              <a:spcAft>
                <a:spcPts val="0"/>
              </a:spcAft>
              <a:buClr>
                <a:schemeClr val="dk1"/>
              </a:buClr>
              <a:buSzPts val="1300"/>
              <a:buFont typeface="Cairo"/>
              <a:buChar char="●"/>
            </a:pPr>
            <a:r>
              <a:rPr lang="en" sz="1300">
                <a:solidFill>
                  <a:schemeClr val="dk1"/>
                </a:solidFill>
                <a:latin typeface="Cairo"/>
                <a:ea typeface="Cairo"/>
                <a:cs typeface="Cairo"/>
                <a:sym typeface="Cairo"/>
              </a:rPr>
              <a:t>Support low-access areas</a:t>
            </a:r>
            <a:endParaRPr sz="1300">
              <a:solidFill>
                <a:schemeClr val="dk1"/>
              </a:solidFill>
              <a:latin typeface="Cairo"/>
              <a:ea typeface="Cairo"/>
              <a:cs typeface="Cairo"/>
              <a:sym typeface="Cairo"/>
            </a:endParaRPr>
          </a:p>
        </p:txBody>
      </p:sp>
      <p:sp>
        <p:nvSpPr>
          <p:cNvPr id="425" name="Google Shape;425;p39"/>
          <p:cNvSpPr txBox="1"/>
          <p:nvPr/>
        </p:nvSpPr>
        <p:spPr>
          <a:xfrm>
            <a:off x="3208425" y="1412870"/>
            <a:ext cx="2652900" cy="194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Cairo"/>
              <a:ea typeface="Cairo"/>
              <a:cs typeface="Cairo"/>
              <a:sym typeface="Cairo"/>
            </a:endParaRPr>
          </a:p>
          <a:p>
            <a:pPr indent="0" lvl="0" marL="0" rtl="0" algn="l">
              <a:spcBef>
                <a:spcPts val="0"/>
              </a:spcBef>
              <a:spcAft>
                <a:spcPts val="0"/>
              </a:spcAft>
              <a:buNone/>
            </a:pPr>
            <a:r>
              <a:t/>
            </a:r>
            <a:endParaRPr b="1" sz="1200">
              <a:solidFill>
                <a:schemeClr val="dk1"/>
              </a:solidFill>
              <a:latin typeface="Cairo"/>
              <a:ea typeface="Cairo"/>
              <a:cs typeface="Cairo"/>
              <a:sym typeface="Cairo"/>
            </a:endParaRPr>
          </a:p>
          <a:p>
            <a:pPr indent="0" lvl="0" marL="0" rtl="0" algn="l">
              <a:spcBef>
                <a:spcPts val="0"/>
              </a:spcBef>
              <a:spcAft>
                <a:spcPts val="0"/>
              </a:spcAft>
              <a:buNone/>
            </a:pPr>
            <a:r>
              <a:rPr b="1" lang="en" sz="1500">
                <a:solidFill>
                  <a:schemeClr val="dk1"/>
                </a:solidFill>
                <a:latin typeface="Cairo"/>
                <a:ea typeface="Cairo"/>
                <a:cs typeface="Cairo"/>
                <a:sym typeface="Cairo"/>
              </a:rPr>
              <a:t>    Government officials</a:t>
            </a:r>
            <a:r>
              <a:rPr lang="en" sz="1500">
                <a:solidFill>
                  <a:schemeClr val="dk1"/>
                </a:solidFill>
                <a:latin typeface="Cairo"/>
                <a:ea typeface="Cairo"/>
                <a:cs typeface="Cairo"/>
                <a:sym typeface="Cairo"/>
              </a:rPr>
              <a:t>:</a:t>
            </a:r>
            <a:endParaRPr sz="1500">
              <a:solidFill>
                <a:schemeClr val="dk1"/>
              </a:solidFill>
              <a:latin typeface="Cairo"/>
              <a:ea typeface="Cairo"/>
              <a:cs typeface="Cairo"/>
              <a:sym typeface="Cairo"/>
            </a:endParaRPr>
          </a:p>
          <a:p>
            <a:pPr indent="0" lvl="0" marL="0" rtl="0" algn="l">
              <a:spcBef>
                <a:spcPts val="0"/>
              </a:spcBef>
              <a:spcAft>
                <a:spcPts val="0"/>
              </a:spcAft>
              <a:buNone/>
            </a:pPr>
            <a:r>
              <a:t/>
            </a:r>
            <a:endParaRPr sz="1500">
              <a:solidFill>
                <a:schemeClr val="dk1"/>
              </a:solidFill>
              <a:latin typeface="Cairo"/>
              <a:ea typeface="Cairo"/>
              <a:cs typeface="Cairo"/>
              <a:sym typeface="Cairo"/>
            </a:endParaRPr>
          </a:p>
          <a:p>
            <a:pPr indent="0" lvl="0" marL="0" rtl="0" algn="l">
              <a:spcBef>
                <a:spcPts val="0"/>
              </a:spcBef>
              <a:spcAft>
                <a:spcPts val="0"/>
              </a:spcAft>
              <a:buNone/>
            </a:pPr>
            <a:r>
              <a:t/>
            </a:r>
            <a:endParaRPr sz="1300">
              <a:solidFill>
                <a:schemeClr val="dk1"/>
              </a:solidFill>
              <a:latin typeface="Cairo"/>
              <a:ea typeface="Cairo"/>
              <a:cs typeface="Cairo"/>
              <a:sym typeface="Cairo"/>
            </a:endParaRPr>
          </a:p>
          <a:p>
            <a:pPr indent="-311150" lvl="0" marL="457200" rtl="0" algn="l">
              <a:spcBef>
                <a:spcPts val="0"/>
              </a:spcBef>
              <a:spcAft>
                <a:spcPts val="0"/>
              </a:spcAft>
              <a:buClr>
                <a:schemeClr val="dk1"/>
              </a:buClr>
              <a:buSzPts val="1300"/>
              <a:buFont typeface="Cairo"/>
              <a:buChar char="●"/>
            </a:pPr>
            <a:r>
              <a:rPr lang="en" sz="1300">
                <a:solidFill>
                  <a:schemeClr val="dk1"/>
                </a:solidFill>
                <a:latin typeface="Cairo"/>
                <a:ea typeface="Cairo"/>
                <a:cs typeface="Cairo"/>
                <a:sym typeface="Cairo"/>
              </a:rPr>
              <a:t>Expand digital fare systems</a:t>
            </a:r>
            <a:endParaRPr sz="1300">
              <a:solidFill>
                <a:schemeClr val="dk1"/>
              </a:solidFill>
              <a:latin typeface="Cairo"/>
              <a:ea typeface="Cairo"/>
              <a:cs typeface="Cairo"/>
              <a:sym typeface="Cairo"/>
            </a:endParaRPr>
          </a:p>
          <a:p>
            <a:pPr indent="-311150" lvl="0" marL="457200" rtl="0" algn="l">
              <a:spcBef>
                <a:spcPts val="1000"/>
              </a:spcBef>
              <a:spcAft>
                <a:spcPts val="0"/>
              </a:spcAft>
              <a:buClr>
                <a:schemeClr val="dk1"/>
              </a:buClr>
              <a:buSzPts val="1300"/>
              <a:buFont typeface="Cairo"/>
              <a:buChar char="●"/>
            </a:pPr>
            <a:r>
              <a:rPr lang="en" sz="1300">
                <a:solidFill>
                  <a:schemeClr val="dk1"/>
                </a:solidFill>
                <a:latin typeface="Cairo"/>
                <a:ea typeface="Cairo"/>
                <a:cs typeface="Cairo"/>
                <a:sym typeface="Cairo"/>
              </a:rPr>
              <a:t>Review regulations amid ridership decline</a:t>
            </a:r>
            <a:endParaRPr sz="1300">
              <a:solidFill>
                <a:schemeClr val="dk1"/>
              </a:solidFill>
              <a:latin typeface="Cairo"/>
              <a:ea typeface="Cairo"/>
              <a:cs typeface="Cairo"/>
              <a:sym typeface="Cairo"/>
            </a:endParaRPr>
          </a:p>
        </p:txBody>
      </p:sp>
      <p:sp>
        <p:nvSpPr>
          <p:cNvPr id="426" name="Google Shape;426;p39"/>
          <p:cNvSpPr txBox="1"/>
          <p:nvPr/>
        </p:nvSpPr>
        <p:spPr>
          <a:xfrm>
            <a:off x="6003225" y="1596125"/>
            <a:ext cx="2587200" cy="195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Cairo"/>
              <a:ea typeface="Cairo"/>
              <a:cs typeface="Cairo"/>
              <a:sym typeface="Cairo"/>
            </a:endParaRPr>
          </a:p>
          <a:p>
            <a:pPr indent="0" lvl="0" marL="0" rtl="0" algn="l">
              <a:spcBef>
                <a:spcPts val="0"/>
              </a:spcBef>
              <a:spcAft>
                <a:spcPts val="0"/>
              </a:spcAft>
              <a:buNone/>
            </a:pPr>
            <a:r>
              <a:rPr b="1" lang="en" sz="1500">
                <a:solidFill>
                  <a:schemeClr val="dk1"/>
                </a:solidFill>
                <a:latin typeface="Cairo"/>
                <a:ea typeface="Cairo"/>
                <a:cs typeface="Cairo"/>
                <a:sym typeface="Cairo"/>
              </a:rPr>
              <a:t>    Taxi Drivers:</a:t>
            </a:r>
            <a:endParaRPr b="1" sz="1500">
              <a:solidFill>
                <a:schemeClr val="dk1"/>
              </a:solidFill>
              <a:latin typeface="Cairo"/>
              <a:ea typeface="Cairo"/>
              <a:cs typeface="Cairo"/>
              <a:sym typeface="Cairo"/>
            </a:endParaRPr>
          </a:p>
          <a:p>
            <a:pPr indent="0" lvl="0" marL="0" rtl="0" algn="l">
              <a:spcBef>
                <a:spcPts val="0"/>
              </a:spcBef>
              <a:spcAft>
                <a:spcPts val="0"/>
              </a:spcAft>
              <a:buNone/>
            </a:pPr>
            <a:r>
              <a:t/>
            </a:r>
            <a:endParaRPr b="1" sz="1500">
              <a:solidFill>
                <a:schemeClr val="dk1"/>
              </a:solidFill>
              <a:latin typeface="Cairo"/>
              <a:ea typeface="Cairo"/>
              <a:cs typeface="Cairo"/>
              <a:sym typeface="Cairo"/>
            </a:endParaRPr>
          </a:p>
          <a:p>
            <a:pPr indent="0" lvl="0" marL="0" rtl="0" algn="l">
              <a:spcBef>
                <a:spcPts val="0"/>
              </a:spcBef>
              <a:spcAft>
                <a:spcPts val="0"/>
              </a:spcAft>
              <a:buNone/>
            </a:pPr>
            <a:r>
              <a:t/>
            </a:r>
            <a:endParaRPr sz="1300">
              <a:solidFill>
                <a:schemeClr val="dk1"/>
              </a:solidFill>
              <a:latin typeface="Cairo"/>
              <a:ea typeface="Cairo"/>
              <a:cs typeface="Cairo"/>
              <a:sym typeface="Cairo"/>
            </a:endParaRPr>
          </a:p>
          <a:p>
            <a:pPr indent="-311150" lvl="0" marL="457200" rtl="0" algn="l">
              <a:spcBef>
                <a:spcPts val="0"/>
              </a:spcBef>
              <a:spcAft>
                <a:spcPts val="0"/>
              </a:spcAft>
              <a:buClr>
                <a:schemeClr val="dk1"/>
              </a:buClr>
              <a:buSzPts val="1300"/>
              <a:buFont typeface="Cairo"/>
              <a:buChar char="●"/>
            </a:pPr>
            <a:r>
              <a:rPr lang="en" sz="1300">
                <a:solidFill>
                  <a:schemeClr val="dk1"/>
                </a:solidFill>
                <a:latin typeface="Cairo"/>
                <a:ea typeface="Cairo"/>
                <a:cs typeface="Cairo"/>
                <a:sym typeface="Cairo"/>
              </a:rPr>
              <a:t>Focus on peak periods</a:t>
            </a:r>
            <a:endParaRPr sz="1300">
              <a:solidFill>
                <a:schemeClr val="dk1"/>
              </a:solidFill>
              <a:latin typeface="Cairo"/>
              <a:ea typeface="Cairo"/>
              <a:cs typeface="Cairo"/>
              <a:sym typeface="Cairo"/>
            </a:endParaRPr>
          </a:p>
          <a:p>
            <a:pPr indent="-311150" lvl="0" marL="457200" rtl="0" algn="l">
              <a:spcBef>
                <a:spcPts val="1000"/>
              </a:spcBef>
              <a:spcAft>
                <a:spcPts val="0"/>
              </a:spcAft>
              <a:buClr>
                <a:schemeClr val="dk1"/>
              </a:buClr>
              <a:buSzPts val="1300"/>
              <a:buFont typeface="Cairo"/>
              <a:buChar char="●"/>
            </a:pPr>
            <a:r>
              <a:rPr lang="en" sz="1300">
                <a:solidFill>
                  <a:schemeClr val="dk1"/>
                </a:solidFill>
                <a:latin typeface="Cairo"/>
                <a:ea typeface="Cairo"/>
                <a:cs typeface="Cairo"/>
                <a:sym typeface="Cairo"/>
              </a:rPr>
              <a:t>Consider shifting to rideshare or pre-arranged due to phase-out</a:t>
            </a:r>
            <a:endParaRPr sz="1300">
              <a:solidFill>
                <a:schemeClr val="dk1"/>
              </a:solidFill>
              <a:latin typeface="Cairo"/>
              <a:ea typeface="Cairo"/>
              <a:cs typeface="Cairo"/>
              <a:sym typeface="Cair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40"/>
          <p:cNvSpPr/>
          <p:nvPr/>
        </p:nvSpPr>
        <p:spPr>
          <a:xfrm>
            <a:off x="769450" y="1556150"/>
            <a:ext cx="2632200" cy="501600"/>
          </a:xfrm>
          <a:prstGeom prst="roundRect">
            <a:avLst>
              <a:gd fmla="val 21278" name="adj"/>
            </a:avLst>
          </a:prstGeom>
          <a:solidFill>
            <a:schemeClr val="dk2"/>
          </a:solidFill>
          <a:ln cap="flat" cmpd="sng" w="10525">
            <a:solidFill>
              <a:srgbClr val="000000"/>
            </a:solidFill>
            <a:prstDash val="solid"/>
            <a:round/>
            <a:headEnd len="sm" w="sm" type="none"/>
            <a:tailEnd len="sm" w="sm" type="none"/>
          </a:ln>
        </p:spPr>
        <p:txBody>
          <a:bodyPr anchorCtr="0" anchor="ctr" bIns="101150" lIns="101150" spcFirstLastPara="1" rIns="101150" wrap="square" tIns="101150">
            <a:noAutofit/>
          </a:bodyPr>
          <a:lstStyle/>
          <a:p>
            <a:pPr indent="0" lvl="0" marL="0" rtl="0" algn="ctr">
              <a:spcBef>
                <a:spcPts val="0"/>
              </a:spcBef>
              <a:spcAft>
                <a:spcPts val="0"/>
              </a:spcAft>
              <a:buNone/>
            </a:pPr>
            <a:r>
              <a:rPr b="1" lang="en" sz="1700">
                <a:solidFill>
                  <a:schemeClr val="dk1"/>
                </a:solidFill>
                <a:latin typeface="Cairo"/>
                <a:ea typeface="Cairo"/>
                <a:cs typeface="Cairo"/>
                <a:sym typeface="Cairo"/>
              </a:rPr>
              <a:t>Limited Representation</a:t>
            </a:r>
            <a:endParaRPr sz="1700">
              <a:solidFill>
                <a:srgbClr val="000000"/>
              </a:solidFill>
              <a:latin typeface="Asap SemiBold"/>
              <a:ea typeface="Asap SemiBold"/>
              <a:cs typeface="Asap SemiBold"/>
              <a:sym typeface="Asap SemiBold"/>
            </a:endParaRPr>
          </a:p>
        </p:txBody>
      </p:sp>
      <p:sp>
        <p:nvSpPr>
          <p:cNvPr id="432" name="Google Shape;432;p40"/>
          <p:cNvSpPr/>
          <p:nvPr/>
        </p:nvSpPr>
        <p:spPr>
          <a:xfrm>
            <a:off x="769450" y="2395717"/>
            <a:ext cx="2632200" cy="501600"/>
          </a:xfrm>
          <a:prstGeom prst="roundRect">
            <a:avLst>
              <a:gd fmla="val 21278" name="adj"/>
            </a:avLst>
          </a:prstGeom>
          <a:solidFill>
            <a:schemeClr val="dk2"/>
          </a:solidFill>
          <a:ln cap="flat" cmpd="sng" w="10525">
            <a:solidFill>
              <a:srgbClr val="000000"/>
            </a:solidFill>
            <a:prstDash val="solid"/>
            <a:round/>
            <a:headEnd len="sm" w="sm" type="none"/>
            <a:tailEnd len="sm" w="sm" type="none"/>
          </a:ln>
        </p:spPr>
        <p:txBody>
          <a:bodyPr anchorCtr="0" anchor="ctr" bIns="101150" lIns="101150" spcFirstLastPara="1" rIns="101150" wrap="square" tIns="101150">
            <a:noAutofit/>
          </a:bodyPr>
          <a:lstStyle/>
          <a:p>
            <a:pPr indent="0" lvl="0" marL="0" rtl="0" algn="ctr">
              <a:spcBef>
                <a:spcPts val="0"/>
              </a:spcBef>
              <a:spcAft>
                <a:spcPts val="0"/>
              </a:spcAft>
              <a:buNone/>
            </a:pPr>
            <a:r>
              <a:rPr b="1" lang="en" sz="1700">
                <a:solidFill>
                  <a:schemeClr val="dk1"/>
                </a:solidFill>
                <a:latin typeface="Cairo"/>
                <a:ea typeface="Cairo"/>
                <a:cs typeface="Cairo"/>
                <a:sym typeface="Cairo"/>
              </a:rPr>
              <a:t>Data Quality Issues</a:t>
            </a:r>
            <a:endParaRPr sz="1700">
              <a:solidFill>
                <a:srgbClr val="000000"/>
              </a:solidFill>
              <a:latin typeface="Asap SemiBold"/>
              <a:ea typeface="Asap SemiBold"/>
              <a:cs typeface="Asap SemiBold"/>
              <a:sym typeface="Asap SemiBold"/>
            </a:endParaRPr>
          </a:p>
        </p:txBody>
      </p:sp>
      <p:sp>
        <p:nvSpPr>
          <p:cNvPr id="433" name="Google Shape;433;p40"/>
          <p:cNvSpPr/>
          <p:nvPr/>
        </p:nvSpPr>
        <p:spPr>
          <a:xfrm>
            <a:off x="769450" y="3235284"/>
            <a:ext cx="2632200" cy="501600"/>
          </a:xfrm>
          <a:prstGeom prst="roundRect">
            <a:avLst>
              <a:gd fmla="val 21278" name="adj"/>
            </a:avLst>
          </a:prstGeom>
          <a:solidFill>
            <a:schemeClr val="dk2"/>
          </a:solidFill>
          <a:ln cap="flat" cmpd="sng" w="10525">
            <a:solidFill>
              <a:srgbClr val="000000"/>
            </a:solidFill>
            <a:prstDash val="solid"/>
            <a:round/>
            <a:headEnd len="sm" w="sm" type="none"/>
            <a:tailEnd len="sm" w="sm" type="none"/>
          </a:ln>
        </p:spPr>
        <p:txBody>
          <a:bodyPr anchorCtr="0" anchor="ctr" bIns="101150" lIns="101150" spcFirstLastPara="1" rIns="101150" wrap="square" tIns="101150">
            <a:noAutofit/>
          </a:bodyPr>
          <a:lstStyle/>
          <a:p>
            <a:pPr indent="0" lvl="0" marL="0" rtl="0" algn="ctr">
              <a:spcBef>
                <a:spcPts val="0"/>
              </a:spcBef>
              <a:spcAft>
                <a:spcPts val="0"/>
              </a:spcAft>
              <a:buNone/>
            </a:pPr>
            <a:r>
              <a:rPr b="1" lang="en" sz="1700">
                <a:solidFill>
                  <a:schemeClr val="dk1"/>
                </a:solidFill>
                <a:latin typeface="Cairo"/>
                <a:ea typeface="Cairo"/>
                <a:cs typeface="Cairo"/>
                <a:sym typeface="Cairo"/>
              </a:rPr>
              <a:t>Geographic Instability</a:t>
            </a:r>
            <a:endParaRPr sz="1700">
              <a:solidFill>
                <a:srgbClr val="000000"/>
              </a:solidFill>
              <a:latin typeface="Asap SemiBold"/>
              <a:ea typeface="Asap SemiBold"/>
              <a:cs typeface="Asap SemiBold"/>
              <a:sym typeface="Asap SemiBold"/>
            </a:endParaRPr>
          </a:p>
        </p:txBody>
      </p:sp>
      <p:sp>
        <p:nvSpPr>
          <p:cNvPr id="434" name="Google Shape;434;p40"/>
          <p:cNvSpPr txBox="1"/>
          <p:nvPr/>
        </p:nvSpPr>
        <p:spPr>
          <a:xfrm flipH="1">
            <a:off x="3730400" y="1500375"/>
            <a:ext cx="4182600" cy="612900"/>
          </a:xfrm>
          <a:prstGeom prst="rect">
            <a:avLst/>
          </a:prstGeom>
          <a:noFill/>
          <a:ln>
            <a:noFill/>
          </a:ln>
        </p:spPr>
        <p:txBody>
          <a:bodyPr anchorCtr="0" anchor="t" bIns="101150" lIns="101150" spcFirstLastPara="1" rIns="101150" wrap="square" tIns="101150">
            <a:noAutofit/>
          </a:bodyPr>
          <a:lstStyle/>
          <a:p>
            <a:pPr indent="0" lvl="0" marL="0" rtl="0" algn="l">
              <a:spcBef>
                <a:spcPts val="0"/>
              </a:spcBef>
              <a:spcAft>
                <a:spcPts val="0"/>
              </a:spcAft>
              <a:buNone/>
            </a:pPr>
            <a:r>
              <a:rPr lang="en">
                <a:solidFill>
                  <a:schemeClr val="dk1"/>
                </a:solidFill>
                <a:latin typeface="Cairo"/>
                <a:ea typeface="Cairo"/>
                <a:cs typeface="Cairo"/>
                <a:sym typeface="Cairo"/>
              </a:rPr>
              <a:t>Green taxis account for a small &amp; declining share of NYC trips, limiting city-wide generalizability</a:t>
            </a:r>
            <a:endParaRPr sz="1427">
              <a:solidFill>
                <a:srgbClr val="000000"/>
              </a:solidFill>
              <a:latin typeface="Asap Medium"/>
              <a:ea typeface="Asap Medium"/>
              <a:cs typeface="Asap Medium"/>
              <a:sym typeface="Asap Medium"/>
            </a:endParaRPr>
          </a:p>
        </p:txBody>
      </p:sp>
      <p:sp>
        <p:nvSpPr>
          <p:cNvPr id="435" name="Google Shape;435;p40"/>
          <p:cNvSpPr txBox="1"/>
          <p:nvPr/>
        </p:nvSpPr>
        <p:spPr>
          <a:xfrm flipH="1">
            <a:off x="3730550" y="2339950"/>
            <a:ext cx="4644000" cy="612900"/>
          </a:xfrm>
          <a:prstGeom prst="rect">
            <a:avLst/>
          </a:prstGeom>
          <a:noFill/>
          <a:ln>
            <a:noFill/>
          </a:ln>
        </p:spPr>
        <p:txBody>
          <a:bodyPr anchorCtr="0" anchor="t" bIns="101150" lIns="101150" spcFirstLastPara="1" rIns="101150" wrap="square" tIns="101150">
            <a:noAutofit/>
          </a:bodyPr>
          <a:lstStyle/>
          <a:p>
            <a:pPr indent="0" lvl="0" marL="0" rtl="0" algn="l">
              <a:spcBef>
                <a:spcPts val="0"/>
              </a:spcBef>
              <a:spcAft>
                <a:spcPts val="0"/>
              </a:spcAft>
              <a:buNone/>
            </a:pPr>
            <a:r>
              <a:rPr lang="en">
                <a:solidFill>
                  <a:schemeClr val="dk1"/>
                </a:solidFill>
                <a:latin typeface="Cairo"/>
                <a:ea typeface="Cairo"/>
                <a:cs typeface="Cairo"/>
                <a:sym typeface="Cairo"/>
              </a:rPr>
              <a:t>Some trips include missing data and likely inaccurate earning reports (like no cash tips reported)</a:t>
            </a:r>
            <a:endParaRPr sz="1427">
              <a:solidFill>
                <a:srgbClr val="000000"/>
              </a:solidFill>
              <a:latin typeface="Asap Medium"/>
              <a:ea typeface="Asap Medium"/>
              <a:cs typeface="Asap Medium"/>
              <a:sym typeface="Asap Medium"/>
            </a:endParaRPr>
          </a:p>
        </p:txBody>
      </p:sp>
      <p:sp>
        <p:nvSpPr>
          <p:cNvPr id="436" name="Google Shape;436;p40"/>
          <p:cNvSpPr txBox="1"/>
          <p:nvPr/>
        </p:nvSpPr>
        <p:spPr>
          <a:xfrm flipH="1">
            <a:off x="3730125" y="3179525"/>
            <a:ext cx="4644000" cy="612900"/>
          </a:xfrm>
          <a:prstGeom prst="rect">
            <a:avLst/>
          </a:prstGeom>
          <a:noFill/>
          <a:ln>
            <a:noFill/>
          </a:ln>
        </p:spPr>
        <p:txBody>
          <a:bodyPr anchorCtr="0" anchor="t" bIns="101150" lIns="101150" spcFirstLastPara="1" rIns="101150" wrap="square" tIns="101150">
            <a:noAutofit/>
          </a:bodyPr>
          <a:lstStyle/>
          <a:p>
            <a:pPr indent="0" lvl="0" marL="0" rtl="0" algn="l">
              <a:spcBef>
                <a:spcPts val="0"/>
              </a:spcBef>
              <a:spcAft>
                <a:spcPts val="0"/>
              </a:spcAft>
              <a:buNone/>
            </a:pPr>
            <a:r>
              <a:rPr lang="en">
                <a:solidFill>
                  <a:schemeClr val="dk1"/>
                </a:solidFill>
                <a:latin typeface="Cairo"/>
                <a:ea typeface="Cairo"/>
                <a:cs typeface="Cairo"/>
                <a:sym typeface="Cairo"/>
              </a:rPr>
              <a:t>Low trip volumes in some zones (like Staten Island) reduce reliability of zone-level averages</a:t>
            </a:r>
            <a:endParaRPr sz="1427">
              <a:solidFill>
                <a:srgbClr val="000000"/>
              </a:solidFill>
              <a:latin typeface="Asap Medium"/>
              <a:ea typeface="Asap Medium"/>
              <a:cs typeface="Asap Medium"/>
              <a:sym typeface="Asap Medium"/>
            </a:endParaRPr>
          </a:p>
        </p:txBody>
      </p:sp>
      <p:cxnSp>
        <p:nvCxnSpPr>
          <p:cNvPr id="437" name="Google Shape;437;p40"/>
          <p:cNvCxnSpPr>
            <a:stCxn id="431" idx="3"/>
            <a:endCxn id="434" idx="3"/>
          </p:cNvCxnSpPr>
          <p:nvPr/>
        </p:nvCxnSpPr>
        <p:spPr>
          <a:xfrm>
            <a:off x="3401650" y="1806950"/>
            <a:ext cx="328800" cy="0"/>
          </a:xfrm>
          <a:prstGeom prst="straightConnector1">
            <a:avLst/>
          </a:prstGeom>
          <a:noFill/>
          <a:ln cap="flat" cmpd="sng" w="10525">
            <a:solidFill>
              <a:srgbClr val="000000"/>
            </a:solidFill>
            <a:prstDash val="solid"/>
            <a:round/>
            <a:headEnd len="med" w="med" type="none"/>
            <a:tailEnd len="med" w="med" type="none"/>
          </a:ln>
        </p:spPr>
      </p:cxnSp>
      <p:cxnSp>
        <p:nvCxnSpPr>
          <p:cNvPr id="438" name="Google Shape;438;p40"/>
          <p:cNvCxnSpPr>
            <a:stCxn id="432" idx="3"/>
            <a:endCxn id="435" idx="3"/>
          </p:cNvCxnSpPr>
          <p:nvPr/>
        </p:nvCxnSpPr>
        <p:spPr>
          <a:xfrm>
            <a:off x="3401650" y="2646517"/>
            <a:ext cx="328800" cy="0"/>
          </a:xfrm>
          <a:prstGeom prst="straightConnector1">
            <a:avLst/>
          </a:prstGeom>
          <a:noFill/>
          <a:ln cap="flat" cmpd="sng" w="10525">
            <a:solidFill>
              <a:srgbClr val="000000"/>
            </a:solidFill>
            <a:prstDash val="solid"/>
            <a:round/>
            <a:headEnd len="med" w="med" type="none"/>
            <a:tailEnd len="med" w="med" type="none"/>
          </a:ln>
        </p:spPr>
      </p:cxnSp>
      <p:cxnSp>
        <p:nvCxnSpPr>
          <p:cNvPr id="439" name="Google Shape;439;p40"/>
          <p:cNvCxnSpPr>
            <a:stCxn id="433" idx="3"/>
            <a:endCxn id="436" idx="3"/>
          </p:cNvCxnSpPr>
          <p:nvPr/>
        </p:nvCxnSpPr>
        <p:spPr>
          <a:xfrm>
            <a:off x="3401650" y="3486084"/>
            <a:ext cx="328500" cy="0"/>
          </a:xfrm>
          <a:prstGeom prst="straightConnector1">
            <a:avLst/>
          </a:prstGeom>
          <a:noFill/>
          <a:ln cap="flat" cmpd="sng" w="10525">
            <a:solidFill>
              <a:srgbClr val="000000"/>
            </a:solidFill>
            <a:prstDash val="solid"/>
            <a:round/>
            <a:headEnd len="med" w="med" type="none"/>
            <a:tailEnd len="med" w="med" type="none"/>
          </a:ln>
        </p:spPr>
      </p:cxnSp>
      <p:grpSp>
        <p:nvGrpSpPr>
          <p:cNvPr id="440" name="Google Shape;440;p40"/>
          <p:cNvGrpSpPr/>
          <p:nvPr/>
        </p:nvGrpSpPr>
        <p:grpSpPr>
          <a:xfrm>
            <a:off x="7396101" y="-333268"/>
            <a:ext cx="1627340" cy="1899886"/>
            <a:chOff x="7511876" y="-463868"/>
            <a:chExt cx="1627340" cy="1899886"/>
          </a:xfrm>
        </p:grpSpPr>
        <p:sp>
          <p:nvSpPr>
            <p:cNvPr id="441" name="Google Shape;441;p40"/>
            <p:cNvSpPr/>
            <p:nvPr/>
          </p:nvSpPr>
          <p:spPr>
            <a:xfrm>
              <a:off x="7511876" y="-463868"/>
              <a:ext cx="1594671" cy="1823598"/>
            </a:xfrm>
            <a:custGeom>
              <a:rect b="b" l="l" r="r" t="t"/>
              <a:pathLst>
                <a:path extrusionOk="0" h="2084112" w="1822481">
                  <a:moveTo>
                    <a:pt x="1440741" y="2089880"/>
                  </a:moveTo>
                  <a:lnTo>
                    <a:pt x="1211143" y="844745"/>
                  </a:lnTo>
                  <a:lnTo>
                    <a:pt x="1228510" y="841537"/>
                  </a:lnTo>
                  <a:lnTo>
                    <a:pt x="1458113" y="2086671"/>
                  </a:lnTo>
                  <a:close/>
                  <a:moveTo>
                    <a:pt x="1223299" y="852172"/>
                  </a:moveTo>
                  <a:lnTo>
                    <a:pt x="1826542" y="884979"/>
                  </a:lnTo>
                  <a:lnTo>
                    <a:pt x="1827511" y="867351"/>
                  </a:lnTo>
                  <a:lnTo>
                    <a:pt x="1216354" y="834115"/>
                  </a:lnTo>
                  <a:lnTo>
                    <a:pt x="583398" y="1470959"/>
                  </a:lnTo>
                  <a:lnTo>
                    <a:pt x="595919" y="1483411"/>
                  </a:lnTo>
                  <a:close/>
                  <a:moveTo>
                    <a:pt x="928194" y="1527416"/>
                  </a:moveTo>
                  <a:lnTo>
                    <a:pt x="840068" y="1238658"/>
                  </a:lnTo>
                  <a:lnTo>
                    <a:pt x="823184" y="1243816"/>
                  </a:lnTo>
                  <a:lnTo>
                    <a:pt x="911309" y="1532574"/>
                  </a:lnTo>
                  <a:close/>
                  <a:moveTo>
                    <a:pt x="1224796" y="835862"/>
                  </a:moveTo>
                  <a:lnTo>
                    <a:pt x="15015" y="5767"/>
                  </a:lnTo>
                  <a:lnTo>
                    <a:pt x="5030" y="20325"/>
                  </a:lnTo>
                  <a:lnTo>
                    <a:pt x="1214834" y="850432"/>
                  </a:lnTo>
                  <a:close/>
                </a:path>
              </a:pathLst>
            </a:custGeom>
            <a:solidFill>
              <a:srgbClr val="66666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 name="Google Shape;442;p40"/>
            <p:cNvSpPr/>
            <p:nvPr/>
          </p:nvSpPr>
          <p:spPr>
            <a:xfrm>
              <a:off x="7991308" y="121335"/>
              <a:ext cx="1147908" cy="1314683"/>
            </a:xfrm>
            <a:custGeom>
              <a:rect b="b" l="l" r="r" t="t"/>
              <a:pathLst>
                <a:path extrusionOk="0" h="1502495" w="1311895">
                  <a:moveTo>
                    <a:pt x="666806" y="348752"/>
                  </a:moveTo>
                  <a:cubicBezTo>
                    <a:pt x="572228" y="348752"/>
                    <a:pt x="495313" y="271820"/>
                    <a:pt x="495313" y="177259"/>
                  </a:cubicBezTo>
                  <a:cubicBezTo>
                    <a:pt x="495313" y="82699"/>
                    <a:pt x="572228" y="5767"/>
                    <a:pt x="666806" y="5767"/>
                  </a:cubicBezTo>
                  <a:cubicBezTo>
                    <a:pt x="761383" y="5767"/>
                    <a:pt x="838299" y="82699"/>
                    <a:pt x="838299" y="177259"/>
                  </a:cubicBezTo>
                  <a:cubicBezTo>
                    <a:pt x="838299" y="271820"/>
                    <a:pt x="761383" y="348752"/>
                    <a:pt x="666806" y="348752"/>
                  </a:cubicBezTo>
                  <a:close/>
                  <a:moveTo>
                    <a:pt x="666806" y="23429"/>
                  </a:moveTo>
                  <a:cubicBezTo>
                    <a:pt x="581982" y="23429"/>
                    <a:pt x="512975" y="92436"/>
                    <a:pt x="512975" y="177259"/>
                  </a:cubicBezTo>
                  <a:cubicBezTo>
                    <a:pt x="512975" y="262083"/>
                    <a:pt x="581982" y="331090"/>
                    <a:pt x="666806" y="331090"/>
                  </a:cubicBezTo>
                  <a:cubicBezTo>
                    <a:pt x="751630" y="331090"/>
                    <a:pt x="820637" y="262083"/>
                    <a:pt x="820637" y="177259"/>
                  </a:cubicBezTo>
                  <a:cubicBezTo>
                    <a:pt x="820637" y="92436"/>
                    <a:pt x="751630" y="23429"/>
                    <a:pt x="666806" y="23429"/>
                  </a:cubicBezTo>
                  <a:close/>
                  <a:moveTo>
                    <a:pt x="666806" y="88954"/>
                  </a:moveTo>
                  <a:cubicBezTo>
                    <a:pt x="715574" y="88954"/>
                    <a:pt x="755111" y="128491"/>
                    <a:pt x="755111" y="177259"/>
                  </a:cubicBezTo>
                  <a:cubicBezTo>
                    <a:pt x="755111" y="177259"/>
                    <a:pt x="755111" y="177265"/>
                    <a:pt x="755111" y="177265"/>
                  </a:cubicBezTo>
                  <a:cubicBezTo>
                    <a:pt x="755111" y="226034"/>
                    <a:pt x="715574" y="265571"/>
                    <a:pt x="666806" y="265571"/>
                  </a:cubicBezTo>
                  <a:cubicBezTo>
                    <a:pt x="618037" y="265576"/>
                    <a:pt x="578501" y="226039"/>
                    <a:pt x="578495" y="177271"/>
                  </a:cubicBezTo>
                  <a:cubicBezTo>
                    <a:pt x="578495" y="177271"/>
                    <a:pt x="578495" y="177265"/>
                    <a:pt x="578495" y="177265"/>
                  </a:cubicBezTo>
                  <a:cubicBezTo>
                    <a:pt x="578495" y="128491"/>
                    <a:pt x="618032" y="88954"/>
                    <a:pt x="666806" y="88954"/>
                  </a:cubicBezTo>
                  <a:close/>
                  <a:moveTo>
                    <a:pt x="49179" y="763095"/>
                  </a:moveTo>
                  <a:cubicBezTo>
                    <a:pt x="73567" y="763095"/>
                    <a:pt x="93335" y="782864"/>
                    <a:pt x="93335" y="807251"/>
                  </a:cubicBezTo>
                  <a:cubicBezTo>
                    <a:pt x="93335" y="831638"/>
                    <a:pt x="73567" y="851406"/>
                    <a:pt x="49179" y="851406"/>
                  </a:cubicBezTo>
                  <a:cubicBezTo>
                    <a:pt x="24798" y="851400"/>
                    <a:pt x="5030" y="831638"/>
                    <a:pt x="5030" y="807251"/>
                  </a:cubicBezTo>
                  <a:cubicBezTo>
                    <a:pt x="5030" y="782869"/>
                    <a:pt x="24792" y="763101"/>
                    <a:pt x="49179" y="763095"/>
                  </a:cubicBezTo>
                  <a:close/>
                  <a:moveTo>
                    <a:pt x="1272770" y="163520"/>
                  </a:moveTo>
                  <a:cubicBezTo>
                    <a:pt x="1297157" y="163520"/>
                    <a:pt x="1316919" y="183282"/>
                    <a:pt x="1316925" y="207669"/>
                  </a:cubicBezTo>
                  <a:cubicBezTo>
                    <a:pt x="1316925" y="232057"/>
                    <a:pt x="1297157" y="251825"/>
                    <a:pt x="1272770" y="251825"/>
                  </a:cubicBezTo>
                  <a:cubicBezTo>
                    <a:pt x="1248383" y="251819"/>
                    <a:pt x="1228620" y="232057"/>
                    <a:pt x="1228620" y="207669"/>
                  </a:cubicBezTo>
                  <a:cubicBezTo>
                    <a:pt x="1228620" y="183288"/>
                    <a:pt x="1248388" y="163520"/>
                    <a:pt x="1272770" y="163520"/>
                  </a:cubicBezTo>
                  <a:close/>
                  <a:moveTo>
                    <a:pt x="901880" y="1331651"/>
                  </a:moveTo>
                  <a:cubicBezTo>
                    <a:pt x="950649" y="1331651"/>
                    <a:pt x="990186" y="1371188"/>
                    <a:pt x="990186" y="1419957"/>
                  </a:cubicBezTo>
                  <a:cubicBezTo>
                    <a:pt x="990186" y="1468725"/>
                    <a:pt x="950649" y="1508262"/>
                    <a:pt x="901880" y="1508262"/>
                  </a:cubicBezTo>
                  <a:cubicBezTo>
                    <a:pt x="853112" y="1508268"/>
                    <a:pt x="813575" y="1468731"/>
                    <a:pt x="813569" y="1419963"/>
                  </a:cubicBezTo>
                  <a:cubicBezTo>
                    <a:pt x="813569" y="1419963"/>
                    <a:pt x="813569" y="1419957"/>
                    <a:pt x="813569" y="1419957"/>
                  </a:cubicBezTo>
                  <a:cubicBezTo>
                    <a:pt x="813552" y="1371188"/>
                    <a:pt x="853077" y="1331640"/>
                    <a:pt x="901846" y="1331622"/>
                  </a:cubicBezTo>
                  <a:cubicBezTo>
                    <a:pt x="901857" y="1331622"/>
                    <a:pt x="901869" y="1331622"/>
                    <a:pt x="901880" y="1331622"/>
                  </a:cubicBezTo>
                  <a:close/>
                  <a:moveTo>
                    <a:pt x="357195" y="905298"/>
                  </a:moveTo>
                  <a:cubicBezTo>
                    <a:pt x="333452" y="899745"/>
                    <a:pt x="318702" y="876002"/>
                    <a:pt x="324255" y="852259"/>
                  </a:cubicBezTo>
                  <a:cubicBezTo>
                    <a:pt x="324255" y="852253"/>
                    <a:pt x="324255" y="852253"/>
                    <a:pt x="324255" y="852253"/>
                  </a:cubicBezTo>
                  <a:cubicBezTo>
                    <a:pt x="329814" y="828510"/>
                    <a:pt x="353563" y="813767"/>
                    <a:pt x="377306" y="819314"/>
                  </a:cubicBezTo>
                  <a:cubicBezTo>
                    <a:pt x="401049" y="824866"/>
                    <a:pt x="415798" y="848609"/>
                    <a:pt x="410245" y="872352"/>
                  </a:cubicBezTo>
                  <a:cubicBezTo>
                    <a:pt x="410245" y="872358"/>
                    <a:pt x="410245" y="872358"/>
                    <a:pt x="410245" y="872358"/>
                  </a:cubicBezTo>
                  <a:cubicBezTo>
                    <a:pt x="410245" y="872451"/>
                    <a:pt x="410205" y="872538"/>
                    <a:pt x="410181" y="872625"/>
                  </a:cubicBezTo>
                  <a:cubicBezTo>
                    <a:pt x="404495" y="896223"/>
                    <a:pt x="380828" y="910804"/>
                    <a:pt x="357195" y="905269"/>
                  </a:cubicBez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43" name="Google Shape;443;p40"/>
          <p:cNvSpPr txBox="1"/>
          <p:nvPr>
            <p:ph type="title"/>
          </p:nvPr>
        </p:nvSpPr>
        <p:spPr>
          <a:xfrm>
            <a:off x="156000" y="194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Limitations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grpSp>
        <p:nvGrpSpPr>
          <p:cNvPr id="448" name="Google Shape;448;p41"/>
          <p:cNvGrpSpPr/>
          <p:nvPr/>
        </p:nvGrpSpPr>
        <p:grpSpPr>
          <a:xfrm rot="756538">
            <a:off x="-943408" y="-1494947"/>
            <a:ext cx="4574157" cy="3479412"/>
            <a:chOff x="1522650" y="1117750"/>
            <a:chExt cx="4574075" cy="3479350"/>
          </a:xfrm>
        </p:grpSpPr>
        <p:sp>
          <p:nvSpPr>
            <p:cNvPr id="449" name="Google Shape;449;p41"/>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1"/>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51" name="Google Shape;451;p41"/>
          <p:cNvPicPr preferRelativeResize="0"/>
          <p:nvPr/>
        </p:nvPicPr>
        <p:blipFill>
          <a:blip r:embed="rId3">
            <a:alphaModFix/>
          </a:blip>
          <a:stretch>
            <a:fillRect/>
          </a:stretch>
        </p:blipFill>
        <p:spPr>
          <a:xfrm flipH="1" rot="10800000">
            <a:off x="5738810" y="0"/>
            <a:ext cx="3405191" cy="5143500"/>
          </a:xfrm>
          <a:prstGeom prst="rect">
            <a:avLst/>
          </a:prstGeom>
          <a:noFill/>
          <a:ln>
            <a:noFill/>
          </a:ln>
        </p:spPr>
      </p:pic>
      <p:sp>
        <p:nvSpPr>
          <p:cNvPr id="452" name="Google Shape;452;p41"/>
          <p:cNvSpPr txBox="1"/>
          <p:nvPr>
            <p:ph type="ctrTitle"/>
          </p:nvPr>
        </p:nvSpPr>
        <p:spPr>
          <a:xfrm>
            <a:off x="823850" y="1322550"/>
            <a:ext cx="6026400" cy="101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300">
                <a:solidFill>
                  <a:schemeClr val="dk1"/>
                </a:solidFill>
              </a:rPr>
              <a:t>Thank you!</a:t>
            </a:r>
            <a:endParaRPr sz="3300">
              <a:solidFill>
                <a:schemeClr val="dk1"/>
              </a:solidFill>
            </a:endParaRPr>
          </a:p>
        </p:txBody>
      </p:sp>
      <p:sp>
        <p:nvSpPr>
          <p:cNvPr id="453" name="Google Shape;453;p41"/>
          <p:cNvSpPr txBox="1"/>
          <p:nvPr>
            <p:ph idx="1" type="subTitle"/>
          </p:nvPr>
        </p:nvSpPr>
        <p:spPr>
          <a:xfrm>
            <a:off x="975175" y="3254325"/>
            <a:ext cx="5223300" cy="46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Team7: Chamnan, Allison, Anna, Akhil, and Mudongfang</a:t>
            </a:r>
            <a:endParaRPr/>
          </a:p>
        </p:txBody>
      </p:sp>
      <p:sp>
        <p:nvSpPr>
          <p:cNvPr id="454" name="Google Shape;454;p41"/>
          <p:cNvSpPr txBox="1"/>
          <p:nvPr/>
        </p:nvSpPr>
        <p:spPr>
          <a:xfrm>
            <a:off x="761550" y="2337450"/>
            <a:ext cx="4362000" cy="4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chemeClr val="dk1"/>
                </a:solidFill>
                <a:latin typeface="Space Grotesk"/>
                <a:ea typeface="Space Grotesk"/>
                <a:cs typeface="Space Grotesk"/>
                <a:sym typeface="Space Grotesk"/>
              </a:rPr>
              <a:t> Any questions?</a:t>
            </a:r>
            <a:endParaRPr sz="1200">
              <a:solidFill>
                <a:schemeClr val="dk1"/>
              </a:solidFill>
              <a:latin typeface="Cairo"/>
              <a:ea typeface="Cairo"/>
              <a:cs typeface="Cairo"/>
              <a:sym typeface="Cairo"/>
            </a:endParaRPr>
          </a:p>
        </p:txBody>
      </p:sp>
      <p:pic>
        <p:nvPicPr>
          <p:cNvPr id="455" name="Google Shape;455;p41"/>
          <p:cNvPicPr preferRelativeResize="0"/>
          <p:nvPr/>
        </p:nvPicPr>
        <p:blipFill>
          <a:blip r:embed="rId4">
            <a:alphaModFix/>
          </a:blip>
          <a:stretch>
            <a:fillRect/>
          </a:stretch>
        </p:blipFill>
        <p:spPr>
          <a:xfrm>
            <a:off x="5295725" y="748025"/>
            <a:ext cx="2269074" cy="1311825"/>
          </a:xfrm>
          <a:prstGeom prst="rect">
            <a:avLst/>
          </a:prstGeom>
          <a:noFill/>
          <a:ln>
            <a:noFill/>
          </a:ln>
        </p:spPr>
      </p:pic>
      <p:pic>
        <p:nvPicPr>
          <p:cNvPr id="456" name="Google Shape;456;p41"/>
          <p:cNvPicPr preferRelativeResize="0"/>
          <p:nvPr/>
        </p:nvPicPr>
        <p:blipFill rotWithShape="1">
          <a:blip r:embed="rId5">
            <a:alphaModFix/>
          </a:blip>
          <a:srcRect b="11119" l="0" r="10730" t="0"/>
          <a:stretch/>
        </p:blipFill>
        <p:spPr>
          <a:xfrm>
            <a:off x="6850250" y="1843000"/>
            <a:ext cx="2146149" cy="1233851"/>
          </a:xfrm>
          <a:prstGeom prst="rect">
            <a:avLst/>
          </a:prstGeom>
          <a:noFill/>
          <a:ln>
            <a:noFill/>
          </a:ln>
        </p:spPr>
      </p:pic>
      <p:sp>
        <p:nvSpPr>
          <p:cNvPr id="457" name="Google Shape;457;p41"/>
          <p:cNvSpPr txBox="1"/>
          <p:nvPr/>
        </p:nvSpPr>
        <p:spPr>
          <a:xfrm>
            <a:off x="5220621" y="2013582"/>
            <a:ext cx="1773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latin typeface="Cairo"/>
                <a:ea typeface="Cairo"/>
                <a:cs typeface="Cairo"/>
                <a:sym typeface="Cairo"/>
              </a:rPr>
              <a:t>Photo: Akhil’s Business Trip</a:t>
            </a:r>
            <a:endParaRPr b="1" sz="1000">
              <a:latin typeface="Cairo"/>
              <a:ea typeface="Cairo"/>
              <a:cs typeface="Cairo"/>
              <a:sym typeface="Cairo"/>
            </a:endParaRPr>
          </a:p>
        </p:txBody>
      </p:sp>
      <p:sp>
        <p:nvSpPr>
          <p:cNvPr id="458" name="Google Shape;458;p41"/>
          <p:cNvSpPr txBox="1"/>
          <p:nvPr/>
        </p:nvSpPr>
        <p:spPr>
          <a:xfrm>
            <a:off x="6850246" y="3076857"/>
            <a:ext cx="1773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latin typeface="Cairo"/>
                <a:ea typeface="Cairo"/>
                <a:cs typeface="Cairo"/>
                <a:sym typeface="Cairo"/>
              </a:rPr>
              <a:t>Photo: Akhil’s Business Trip</a:t>
            </a:r>
            <a:endParaRPr b="1" sz="1000">
              <a:latin typeface="Cairo"/>
              <a:ea typeface="Cairo"/>
              <a:cs typeface="Cairo"/>
              <a:sym typeface="Cai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7"/>
          <p:cNvSpPr txBox="1"/>
          <p:nvPr>
            <p:ph type="title"/>
          </p:nvPr>
        </p:nvSpPr>
        <p:spPr>
          <a:xfrm>
            <a:off x="161725" y="2875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254" name="Google Shape;254;p27"/>
          <p:cNvSpPr txBox="1"/>
          <p:nvPr>
            <p:ph idx="2" type="title"/>
          </p:nvPr>
        </p:nvSpPr>
        <p:spPr>
          <a:xfrm>
            <a:off x="1278275" y="14114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55" name="Google Shape;255;p27"/>
          <p:cNvSpPr txBox="1"/>
          <p:nvPr>
            <p:ph idx="3" type="title"/>
          </p:nvPr>
        </p:nvSpPr>
        <p:spPr>
          <a:xfrm>
            <a:off x="1278275" y="2921066"/>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256" name="Google Shape;256;p27"/>
          <p:cNvSpPr txBox="1"/>
          <p:nvPr>
            <p:ph idx="4" type="title"/>
          </p:nvPr>
        </p:nvSpPr>
        <p:spPr>
          <a:xfrm>
            <a:off x="4095850" y="14114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57" name="Google Shape;257;p27"/>
          <p:cNvSpPr txBox="1"/>
          <p:nvPr>
            <p:ph idx="5" type="title"/>
          </p:nvPr>
        </p:nvSpPr>
        <p:spPr>
          <a:xfrm>
            <a:off x="4095850" y="2921066"/>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258" name="Google Shape;258;p27"/>
          <p:cNvSpPr txBox="1"/>
          <p:nvPr>
            <p:ph idx="6" type="title"/>
          </p:nvPr>
        </p:nvSpPr>
        <p:spPr>
          <a:xfrm>
            <a:off x="7131025" y="14114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59" name="Google Shape;259;p27"/>
          <p:cNvSpPr txBox="1"/>
          <p:nvPr>
            <p:ph idx="7" type="title"/>
          </p:nvPr>
        </p:nvSpPr>
        <p:spPr>
          <a:xfrm>
            <a:off x="7131025" y="2921066"/>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260" name="Google Shape;260;p27"/>
          <p:cNvSpPr txBox="1"/>
          <p:nvPr>
            <p:ph idx="1" type="subTitle"/>
          </p:nvPr>
        </p:nvSpPr>
        <p:spPr>
          <a:xfrm>
            <a:off x="576875" y="1918475"/>
            <a:ext cx="2137500" cy="6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261" name="Google Shape;261;p27"/>
          <p:cNvSpPr txBox="1"/>
          <p:nvPr>
            <p:ph idx="8" type="subTitle"/>
          </p:nvPr>
        </p:nvSpPr>
        <p:spPr>
          <a:xfrm>
            <a:off x="3521350" y="1918475"/>
            <a:ext cx="1883700" cy="6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Prepping &amp; Cleaning</a:t>
            </a:r>
            <a:endParaRPr/>
          </a:p>
        </p:txBody>
      </p:sp>
      <p:sp>
        <p:nvSpPr>
          <p:cNvPr id="262" name="Google Shape;262;p27"/>
          <p:cNvSpPr txBox="1"/>
          <p:nvPr>
            <p:ph idx="9" type="subTitle"/>
          </p:nvPr>
        </p:nvSpPr>
        <p:spPr>
          <a:xfrm>
            <a:off x="6591175" y="1918475"/>
            <a:ext cx="1814400" cy="71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Exploratory Questions</a:t>
            </a:r>
            <a:endParaRPr/>
          </a:p>
        </p:txBody>
      </p:sp>
      <p:sp>
        <p:nvSpPr>
          <p:cNvPr id="263" name="Google Shape;263;p27"/>
          <p:cNvSpPr txBox="1"/>
          <p:nvPr>
            <p:ph idx="13" type="subTitle"/>
          </p:nvPr>
        </p:nvSpPr>
        <p:spPr>
          <a:xfrm>
            <a:off x="379625" y="3466034"/>
            <a:ext cx="2532000" cy="49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Visualizations on Tableau</a:t>
            </a:r>
            <a:endParaRPr/>
          </a:p>
        </p:txBody>
      </p:sp>
      <p:sp>
        <p:nvSpPr>
          <p:cNvPr id="264" name="Google Shape;264;p27"/>
          <p:cNvSpPr txBox="1"/>
          <p:nvPr>
            <p:ph idx="14" type="subTitle"/>
          </p:nvPr>
        </p:nvSpPr>
        <p:spPr>
          <a:xfrm>
            <a:off x="3556000" y="3428404"/>
            <a:ext cx="1814400" cy="63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Project Findings </a:t>
            </a:r>
            <a:endParaRPr/>
          </a:p>
        </p:txBody>
      </p:sp>
      <p:sp>
        <p:nvSpPr>
          <p:cNvPr id="265" name="Google Shape;265;p27"/>
          <p:cNvSpPr txBox="1"/>
          <p:nvPr>
            <p:ph idx="15" type="subTitle"/>
          </p:nvPr>
        </p:nvSpPr>
        <p:spPr>
          <a:xfrm>
            <a:off x="6232375" y="3442900"/>
            <a:ext cx="2532000" cy="6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Recommendations &amp; Limitations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pic>
        <p:nvPicPr>
          <p:cNvPr id="270" name="Google Shape;270;p28"/>
          <p:cNvPicPr preferRelativeResize="0"/>
          <p:nvPr/>
        </p:nvPicPr>
        <p:blipFill>
          <a:blip r:embed="rId3">
            <a:alphaModFix/>
          </a:blip>
          <a:stretch>
            <a:fillRect/>
          </a:stretch>
        </p:blipFill>
        <p:spPr>
          <a:xfrm flipH="1">
            <a:off x="10" y="0"/>
            <a:ext cx="3405191" cy="5143500"/>
          </a:xfrm>
          <a:prstGeom prst="rect">
            <a:avLst/>
          </a:prstGeom>
          <a:noFill/>
          <a:ln>
            <a:noFill/>
          </a:ln>
        </p:spPr>
      </p:pic>
      <p:sp>
        <p:nvSpPr>
          <p:cNvPr id="271" name="Google Shape;271;p28"/>
          <p:cNvSpPr txBox="1"/>
          <p:nvPr>
            <p:ph type="title"/>
          </p:nvPr>
        </p:nvSpPr>
        <p:spPr>
          <a:xfrm>
            <a:off x="4047175" y="2388500"/>
            <a:ext cx="4383600" cy="16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72" name="Google Shape;272;p28"/>
          <p:cNvSpPr txBox="1"/>
          <p:nvPr>
            <p:ph idx="2" type="title"/>
          </p:nvPr>
        </p:nvSpPr>
        <p:spPr>
          <a:xfrm>
            <a:off x="4047175" y="1438750"/>
            <a:ext cx="1230300" cy="88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grpSp>
        <p:nvGrpSpPr>
          <p:cNvPr id="273" name="Google Shape;273;p28"/>
          <p:cNvGrpSpPr/>
          <p:nvPr/>
        </p:nvGrpSpPr>
        <p:grpSpPr>
          <a:xfrm rot="756538">
            <a:off x="5159567" y="-1610422"/>
            <a:ext cx="4574157" cy="3479412"/>
            <a:chOff x="1522650" y="1117750"/>
            <a:chExt cx="4574075" cy="3479350"/>
          </a:xfrm>
        </p:grpSpPr>
        <p:sp>
          <p:nvSpPr>
            <p:cNvPr id="274" name="Google Shape;274;p28"/>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8"/>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9"/>
          <p:cNvSpPr txBox="1"/>
          <p:nvPr>
            <p:ph type="title"/>
          </p:nvPr>
        </p:nvSpPr>
        <p:spPr>
          <a:xfrm>
            <a:off x="409675" y="316025"/>
            <a:ext cx="77040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900"/>
              <a:t>Problem Statement</a:t>
            </a:r>
            <a:endParaRPr sz="2900"/>
          </a:p>
        </p:txBody>
      </p:sp>
      <p:sp>
        <p:nvSpPr>
          <p:cNvPr id="281" name="Google Shape;281;p29"/>
          <p:cNvSpPr txBox="1"/>
          <p:nvPr/>
        </p:nvSpPr>
        <p:spPr>
          <a:xfrm>
            <a:off x="409675" y="1091225"/>
            <a:ext cx="7875300" cy="9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1500">
                <a:solidFill>
                  <a:schemeClr val="dk1"/>
                </a:solidFill>
                <a:latin typeface="Cairo"/>
                <a:ea typeface="Cairo"/>
                <a:cs typeface="Cairo"/>
                <a:sym typeface="Cairo"/>
              </a:rPr>
              <a:t>As NYC green taxis are gradually being phased out, ridership has declined, impacting revenue and overall urban mobility. </a:t>
            </a:r>
            <a:r>
              <a:rPr lang="en" sz="1500">
                <a:solidFill>
                  <a:schemeClr val="dk1"/>
                </a:solidFill>
                <a:latin typeface="Cairo"/>
                <a:ea typeface="Cairo"/>
                <a:cs typeface="Cairo"/>
                <a:sym typeface="Cairo"/>
              </a:rPr>
              <a:t>By analyzing NYC green taxi ridership and trip characteristics, we can see how COVID-19 reshaped travel patterns and mobility across neighborhoods.</a:t>
            </a:r>
            <a:endParaRPr b="1" sz="1500">
              <a:solidFill>
                <a:schemeClr val="dk1"/>
              </a:solidFill>
              <a:latin typeface="Cairo"/>
              <a:ea typeface="Cairo"/>
              <a:cs typeface="Cairo"/>
              <a:sym typeface="Cairo"/>
            </a:endParaRPr>
          </a:p>
        </p:txBody>
      </p:sp>
      <p:pic>
        <p:nvPicPr>
          <p:cNvPr id="282" name="Google Shape;282;p29"/>
          <p:cNvPicPr preferRelativeResize="0"/>
          <p:nvPr/>
        </p:nvPicPr>
        <p:blipFill>
          <a:blip r:embed="rId3">
            <a:alphaModFix/>
          </a:blip>
          <a:stretch>
            <a:fillRect/>
          </a:stretch>
        </p:blipFill>
        <p:spPr>
          <a:xfrm>
            <a:off x="5518676" y="2397725"/>
            <a:ext cx="3169500" cy="2112900"/>
          </a:xfrm>
          <a:prstGeom prst="roundRect">
            <a:avLst>
              <a:gd fmla="val 16667" name="adj"/>
            </a:avLst>
          </a:prstGeom>
          <a:noFill/>
          <a:ln>
            <a:noFill/>
          </a:ln>
        </p:spPr>
      </p:pic>
      <p:sp>
        <p:nvSpPr>
          <p:cNvPr id="283" name="Google Shape;283;p29"/>
          <p:cNvSpPr txBox="1"/>
          <p:nvPr/>
        </p:nvSpPr>
        <p:spPr>
          <a:xfrm>
            <a:off x="747100" y="2240225"/>
            <a:ext cx="4543800" cy="173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500">
                <a:solidFill>
                  <a:schemeClr val="dk1"/>
                </a:solidFill>
                <a:latin typeface="Cairo"/>
                <a:ea typeface="Cairo"/>
                <a:cs typeface="Cairo"/>
                <a:sym typeface="Cairo"/>
              </a:rPr>
              <a:t>This project examines…</a:t>
            </a:r>
            <a:endParaRPr sz="1500">
              <a:solidFill>
                <a:schemeClr val="dk1"/>
              </a:solidFill>
              <a:latin typeface="Cairo"/>
              <a:ea typeface="Cairo"/>
              <a:cs typeface="Cairo"/>
              <a:sym typeface="Cairo"/>
            </a:endParaRPr>
          </a:p>
          <a:p>
            <a:pPr indent="-323850" lvl="0" marL="457200" rtl="0" algn="l">
              <a:lnSpc>
                <a:spcPct val="115000"/>
              </a:lnSpc>
              <a:spcBef>
                <a:spcPts val="1200"/>
              </a:spcBef>
              <a:spcAft>
                <a:spcPts val="0"/>
              </a:spcAft>
              <a:buClr>
                <a:schemeClr val="dk1"/>
              </a:buClr>
              <a:buSzPts val="1500"/>
              <a:buFont typeface="Cairo"/>
              <a:buAutoNum type="arabicPeriod"/>
            </a:pPr>
            <a:r>
              <a:rPr lang="en" sz="1500">
                <a:solidFill>
                  <a:schemeClr val="dk1"/>
                </a:solidFill>
                <a:latin typeface="Cairo"/>
                <a:ea typeface="Cairo"/>
                <a:cs typeface="Cairo"/>
                <a:sym typeface="Cairo"/>
              </a:rPr>
              <a:t>Rider </a:t>
            </a:r>
            <a:r>
              <a:rPr b="1" lang="en" sz="1500">
                <a:solidFill>
                  <a:schemeClr val="dk1"/>
                </a:solidFill>
                <a:latin typeface="Cairo"/>
                <a:ea typeface="Cairo"/>
                <a:cs typeface="Cairo"/>
                <a:sym typeface="Cairo"/>
              </a:rPr>
              <a:t>behavior </a:t>
            </a:r>
            <a:r>
              <a:rPr lang="en" sz="1500">
                <a:solidFill>
                  <a:schemeClr val="dk1"/>
                </a:solidFill>
                <a:latin typeface="Cairo"/>
                <a:ea typeface="Cairo"/>
                <a:cs typeface="Cairo"/>
                <a:sym typeface="Cairo"/>
              </a:rPr>
              <a:t>over time</a:t>
            </a:r>
            <a:endParaRPr sz="1500">
              <a:solidFill>
                <a:schemeClr val="dk1"/>
              </a:solidFill>
              <a:latin typeface="Cairo"/>
              <a:ea typeface="Cairo"/>
              <a:cs typeface="Cairo"/>
              <a:sym typeface="Cairo"/>
            </a:endParaRPr>
          </a:p>
          <a:p>
            <a:pPr indent="-323850" lvl="0" marL="457200" rtl="0" algn="l">
              <a:lnSpc>
                <a:spcPct val="115000"/>
              </a:lnSpc>
              <a:spcBef>
                <a:spcPts val="0"/>
              </a:spcBef>
              <a:spcAft>
                <a:spcPts val="0"/>
              </a:spcAft>
              <a:buClr>
                <a:schemeClr val="dk1"/>
              </a:buClr>
              <a:buSzPts val="1500"/>
              <a:buFont typeface="Cairo"/>
              <a:buAutoNum type="arabicPeriod"/>
            </a:pPr>
            <a:r>
              <a:rPr b="1" lang="en" sz="1500">
                <a:solidFill>
                  <a:schemeClr val="dk1"/>
                </a:solidFill>
                <a:latin typeface="Cairo"/>
                <a:ea typeface="Cairo"/>
                <a:cs typeface="Cairo"/>
                <a:sym typeface="Cairo"/>
              </a:rPr>
              <a:t>Revenue</a:t>
            </a:r>
            <a:r>
              <a:rPr lang="en" sz="1500">
                <a:solidFill>
                  <a:schemeClr val="dk1"/>
                </a:solidFill>
                <a:latin typeface="Cairo"/>
                <a:ea typeface="Cairo"/>
                <a:cs typeface="Cairo"/>
                <a:sym typeface="Cairo"/>
              </a:rPr>
              <a:t> trends over time</a:t>
            </a:r>
            <a:endParaRPr sz="1500">
              <a:solidFill>
                <a:schemeClr val="dk1"/>
              </a:solidFill>
              <a:latin typeface="Cairo"/>
              <a:ea typeface="Cairo"/>
              <a:cs typeface="Cairo"/>
              <a:sym typeface="Cairo"/>
            </a:endParaRPr>
          </a:p>
          <a:p>
            <a:pPr indent="-323850" lvl="0" marL="457200" rtl="0" algn="l">
              <a:lnSpc>
                <a:spcPct val="115000"/>
              </a:lnSpc>
              <a:spcBef>
                <a:spcPts val="0"/>
              </a:spcBef>
              <a:spcAft>
                <a:spcPts val="0"/>
              </a:spcAft>
              <a:buClr>
                <a:schemeClr val="dk1"/>
              </a:buClr>
              <a:buSzPts val="1500"/>
              <a:buFont typeface="Cairo"/>
              <a:buAutoNum type="arabicPeriod"/>
            </a:pPr>
            <a:r>
              <a:rPr lang="en" sz="1500">
                <a:solidFill>
                  <a:schemeClr val="dk1"/>
                </a:solidFill>
                <a:latin typeface="Cairo"/>
                <a:ea typeface="Cairo"/>
                <a:cs typeface="Cairo"/>
                <a:sym typeface="Cairo"/>
              </a:rPr>
              <a:t>The impact of </a:t>
            </a:r>
            <a:r>
              <a:rPr b="1" lang="en" sz="1500">
                <a:solidFill>
                  <a:schemeClr val="dk1"/>
                </a:solidFill>
                <a:latin typeface="Cairo"/>
                <a:ea typeface="Cairo"/>
                <a:cs typeface="Cairo"/>
                <a:sym typeface="Cairo"/>
              </a:rPr>
              <a:t>COVID</a:t>
            </a:r>
            <a:r>
              <a:rPr lang="en" sz="1500">
                <a:solidFill>
                  <a:schemeClr val="dk1"/>
                </a:solidFill>
                <a:latin typeface="Cairo"/>
                <a:ea typeface="Cairo"/>
                <a:cs typeface="Cairo"/>
                <a:sym typeface="Cairo"/>
              </a:rPr>
              <a:t> </a:t>
            </a:r>
            <a:endParaRPr b="1" sz="1500">
              <a:solidFill>
                <a:schemeClr val="dk1"/>
              </a:solidFill>
              <a:latin typeface="Cairo"/>
              <a:ea typeface="Cairo"/>
              <a:cs typeface="Cairo"/>
              <a:sym typeface="Cairo"/>
            </a:endParaRPr>
          </a:p>
          <a:p>
            <a:pPr indent="0" lvl="0" marL="0" rtl="0" algn="l">
              <a:spcBef>
                <a:spcPts val="1200"/>
              </a:spcBef>
              <a:spcAft>
                <a:spcPts val="0"/>
              </a:spcAft>
              <a:buNone/>
            </a:pPr>
            <a:r>
              <a:t/>
            </a:r>
            <a:endParaRPr sz="1200">
              <a:solidFill>
                <a:schemeClr val="dk1"/>
              </a:solidFill>
              <a:latin typeface="Cairo"/>
              <a:ea typeface="Cairo"/>
              <a:cs typeface="Cairo"/>
              <a:sym typeface="Cairo"/>
            </a:endParaRPr>
          </a:p>
        </p:txBody>
      </p:sp>
      <p:sp>
        <p:nvSpPr>
          <p:cNvPr id="284" name="Google Shape;284;p29"/>
          <p:cNvSpPr txBox="1"/>
          <p:nvPr/>
        </p:nvSpPr>
        <p:spPr>
          <a:xfrm>
            <a:off x="409675" y="3719300"/>
            <a:ext cx="4941900" cy="68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1500">
                <a:solidFill>
                  <a:schemeClr val="dk1"/>
                </a:solidFill>
                <a:latin typeface="Cairo"/>
                <a:ea typeface="Cairo"/>
                <a:cs typeface="Cairo"/>
                <a:sym typeface="Cairo"/>
              </a:rPr>
              <a:t>Goal: To inform planning and decision-making for </a:t>
            </a:r>
            <a:r>
              <a:rPr b="1" lang="en" sz="1500">
                <a:solidFill>
                  <a:schemeClr val="dk1"/>
                </a:solidFill>
                <a:latin typeface="Cairo"/>
                <a:ea typeface="Cairo"/>
                <a:cs typeface="Cairo"/>
                <a:sym typeface="Cairo"/>
              </a:rPr>
              <a:t>drivers</a:t>
            </a:r>
            <a:r>
              <a:rPr lang="en" sz="1500">
                <a:solidFill>
                  <a:schemeClr val="dk1"/>
                </a:solidFill>
                <a:latin typeface="Cairo"/>
                <a:ea typeface="Cairo"/>
                <a:cs typeface="Cairo"/>
                <a:sym typeface="Cairo"/>
              </a:rPr>
              <a:t> and </a:t>
            </a:r>
            <a:r>
              <a:rPr b="1" lang="en" sz="1500">
                <a:solidFill>
                  <a:schemeClr val="dk1"/>
                </a:solidFill>
                <a:latin typeface="Cairo"/>
                <a:ea typeface="Cairo"/>
                <a:cs typeface="Cairo"/>
                <a:sym typeface="Cairo"/>
              </a:rPr>
              <a:t>city officials</a:t>
            </a:r>
            <a:endParaRPr sz="1200">
              <a:solidFill>
                <a:schemeClr val="dk1"/>
              </a:solidFill>
              <a:latin typeface="Cairo"/>
              <a:ea typeface="Cairo"/>
              <a:cs typeface="Cairo"/>
              <a:sym typeface="Cair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30"/>
          <p:cNvPicPr preferRelativeResize="0"/>
          <p:nvPr/>
        </p:nvPicPr>
        <p:blipFill>
          <a:blip r:embed="rId3">
            <a:alphaModFix/>
          </a:blip>
          <a:stretch>
            <a:fillRect/>
          </a:stretch>
        </p:blipFill>
        <p:spPr>
          <a:xfrm flipH="1" rot="10800000">
            <a:off x="5738810" y="0"/>
            <a:ext cx="3405191" cy="5143500"/>
          </a:xfrm>
          <a:prstGeom prst="rect">
            <a:avLst/>
          </a:prstGeom>
          <a:noFill/>
          <a:ln>
            <a:noFill/>
          </a:ln>
        </p:spPr>
      </p:pic>
      <p:sp>
        <p:nvSpPr>
          <p:cNvPr id="290" name="Google Shape;290;p30"/>
          <p:cNvSpPr txBox="1"/>
          <p:nvPr/>
        </p:nvSpPr>
        <p:spPr>
          <a:xfrm>
            <a:off x="686425" y="1397350"/>
            <a:ext cx="1282800" cy="1015800"/>
          </a:xfrm>
          <a:prstGeom prst="rect">
            <a:avLst/>
          </a:prstGeom>
          <a:solidFill>
            <a:schemeClr val="dk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400">
                <a:solidFill>
                  <a:schemeClr val="dk1"/>
                </a:solidFill>
                <a:latin typeface="Space Grotesk"/>
                <a:ea typeface="Space Grotesk"/>
                <a:cs typeface="Space Grotesk"/>
                <a:sym typeface="Space Grotesk"/>
              </a:rPr>
              <a:t>02</a:t>
            </a:r>
            <a:endParaRPr sz="5400">
              <a:solidFill>
                <a:schemeClr val="dk1"/>
              </a:solidFill>
              <a:latin typeface="Space Grotesk"/>
              <a:ea typeface="Space Grotesk"/>
              <a:cs typeface="Space Grotesk"/>
              <a:sym typeface="Space Grotesk"/>
            </a:endParaRPr>
          </a:p>
        </p:txBody>
      </p:sp>
      <p:sp>
        <p:nvSpPr>
          <p:cNvPr id="291" name="Google Shape;291;p30"/>
          <p:cNvSpPr txBox="1"/>
          <p:nvPr>
            <p:ph type="title"/>
          </p:nvPr>
        </p:nvSpPr>
        <p:spPr>
          <a:xfrm>
            <a:off x="686425" y="2519250"/>
            <a:ext cx="6598500" cy="1626600"/>
          </a:xfrm>
          <a:prstGeom prst="rect">
            <a:avLst/>
          </a:prstGeom>
          <a:noFill/>
        </p:spPr>
        <p:txBody>
          <a:bodyPr anchorCtr="0" anchor="ctr" bIns="91425" lIns="91425" spcFirstLastPara="1" rIns="91425" wrap="square" tIns="91425">
            <a:noAutofit/>
          </a:bodyPr>
          <a:lstStyle/>
          <a:p>
            <a:pPr indent="0" lvl="0" marL="0" rtl="0" algn="l">
              <a:spcBef>
                <a:spcPts val="0"/>
              </a:spcBef>
              <a:spcAft>
                <a:spcPts val="0"/>
              </a:spcAft>
              <a:buNone/>
            </a:pPr>
            <a:r>
              <a:rPr lang="en" sz="4800"/>
              <a:t>Data Preparation</a:t>
            </a:r>
            <a:endParaRPr sz="4800"/>
          </a:p>
          <a:p>
            <a:pPr indent="0" lvl="0" marL="0" rtl="0" algn="l">
              <a:spcBef>
                <a:spcPts val="0"/>
              </a:spcBef>
              <a:spcAft>
                <a:spcPts val="0"/>
              </a:spcAft>
              <a:buNone/>
            </a:pPr>
            <a:r>
              <a:rPr lang="en" sz="4800"/>
              <a:t>&amp; Cleaning</a:t>
            </a:r>
            <a:endParaRPr sz="4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1"/>
          <p:cNvSpPr/>
          <p:nvPr/>
        </p:nvSpPr>
        <p:spPr>
          <a:xfrm>
            <a:off x="713075" y="1155850"/>
            <a:ext cx="3696900" cy="675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297" name="Google Shape;297;p31"/>
          <p:cNvSpPr/>
          <p:nvPr/>
        </p:nvSpPr>
        <p:spPr>
          <a:xfrm>
            <a:off x="713225" y="1156000"/>
            <a:ext cx="3696900" cy="34416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txBox="1"/>
          <p:nvPr/>
        </p:nvSpPr>
        <p:spPr>
          <a:xfrm>
            <a:off x="832925" y="2070550"/>
            <a:ext cx="3457200" cy="2354400"/>
          </a:xfrm>
          <a:prstGeom prst="rect">
            <a:avLst/>
          </a:prstGeom>
          <a:noFill/>
          <a:ln>
            <a:noFill/>
          </a:ln>
        </p:spPr>
        <p:txBody>
          <a:bodyPr anchorCtr="0" anchor="t" bIns="91425" lIns="91425" spcFirstLastPara="1" rIns="91425" wrap="square" tIns="0">
            <a:noAutofit/>
          </a:bodyPr>
          <a:lstStyle/>
          <a:p>
            <a:pPr indent="0" lvl="0" marL="0" rtl="0" algn="l">
              <a:lnSpc>
                <a:spcPct val="115000"/>
              </a:lnSpc>
              <a:spcBef>
                <a:spcPts val="1000"/>
              </a:spcBef>
              <a:spcAft>
                <a:spcPts val="0"/>
              </a:spcAft>
              <a:buNone/>
            </a:pPr>
            <a:r>
              <a:rPr lang="en" u="sng">
                <a:solidFill>
                  <a:schemeClr val="dk1"/>
                </a:solidFill>
                <a:latin typeface="Cairo"/>
                <a:ea typeface="Cairo"/>
                <a:cs typeface="Cairo"/>
                <a:sym typeface="Cairo"/>
                <a:hlinkClick r:id="rId3">
                  <a:extLst>
                    <a:ext uri="{A12FA001-AC4F-418D-AE19-62706E023703}">
                      <ahyp:hlinkClr val="tx"/>
                    </a:ext>
                  </a:extLst>
                </a:hlinkClick>
              </a:rPr>
              <a:t>NYC OpenData</a:t>
            </a:r>
            <a:r>
              <a:rPr lang="en">
                <a:solidFill>
                  <a:schemeClr val="dk1"/>
                </a:solidFill>
                <a:latin typeface="Cairo"/>
                <a:ea typeface="Cairo"/>
                <a:cs typeface="Cairo"/>
                <a:sym typeface="Cairo"/>
              </a:rPr>
              <a:t> – Green Taxi Trip Records</a:t>
            </a:r>
            <a:endParaRPr>
              <a:solidFill>
                <a:schemeClr val="dk1"/>
              </a:solidFill>
              <a:latin typeface="Cairo"/>
              <a:ea typeface="Cairo"/>
              <a:cs typeface="Cairo"/>
              <a:sym typeface="Cairo"/>
            </a:endParaRPr>
          </a:p>
          <a:p>
            <a:pPr indent="0" lvl="0" marL="0" rtl="0" algn="l">
              <a:lnSpc>
                <a:spcPct val="115000"/>
              </a:lnSpc>
              <a:spcBef>
                <a:spcPts val="1000"/>
              </a:spcBef>
              <a:spcAft>
                <a:spcPts val="0"/>
              </a:spcAft>
              <a:buNone/>
            </a:pPr>
            <a:r>
              <a:rPr lang="en">
                <a:solidFill>
                  <a:schemeClr val="dk1"/>
                </a:solidFill>
                <a:latin typeface="Cairo"/>
                <a:ea typeface="Cairo"/>
                <a:cs typeface="Cairo"/>
                <a:sym typeface="Cairo"/>
              </a:rPr>
              <a:t>Six datasets and data dictionaries</a:t>
            </a:r>
            <a:endParaRPr>
              <a:solidFill>
                <a:schemeClr val="dk1"/>
              </a:solidFill>
              <a:latin typeface="Cairo"/>
              <a:ea typeface="Cairo"/>
              <a:cs typeface="Cairo"/>
              <a:sym typeface="Cairo"/>
            </a:endParaRPr>
          </a:p>
          <a:p>
            <a:pPr indent="-317500" lvl="1" marL="914400" rtl="0" algn="l">
              <a:lnSpc>
                <a:spcPct val="115000"/>
              </a:lnSpc>
              <a:spcBef>
                <a:spcPts val="1000"/>
              </a:spcBef>
              <a:spcAft>
                <a:spcPts val="0"/>
              </a:spcAft>
              <a:buClr>
                <a:schemeClr val="dk1"/>
              </a:buClr>
              <a:buSzPts val="1400"/>
              <a:buFont typeface="Cairo"/>
              <a:buChar char="○"/>
            </a:pPr>
            <a:r>
              <a:rPr lang="en">
                <a:solidFill>
                  <a:schemeClr val="dk1"/>
                </a:solidFill>
                <a:latin typeface="Cairo"/>
                <a:ea typeface="Cairo"/>
                <a:cs typeface="Cairo"/>
                <a:sym typeface="Cairo"/>
              </a:rPr>
              <a:t>Annual trip records (2019–2023)</a:t>
            </a:r>
            <a:endParaRPr>
              <a:solidFill>
                <a:schemeClr val="dk1"/>
              </a:solidFill>
              <a:latin typeface="Cairo"/>
              <a:ea typeface="Cairo"/>
              <a:cs typeface="Cairo"/>
              <a:sym typeface="Cairo"/>
            </a:endParaRPr>
          </a:p>
          <a:p>
            <a:pPr indent="-317500" lvl="1" marL="914400" rtl="0" algn="l">
              <a:lnSpc>
                <a:spcPct val="115000"/>
              </a:lnSpc>
              <a:spcBef>
                <a:spcPts val="1000"/>
              </a:spcBef>
              <a:spcAft>
                <a:spcPts val="0"/>
              </a:spcAft>
              <a:buClr>
                <a:schemeClr val="dk1"/>
              </a:buClr>
              <a:buSzPts val="1400"/>
              <a:buFont typeface="Cairo"/>
              <a:buChar char="○"/>
            </a:pPr>
            <a:r>
              <a:rPr lang="en">
                <a:solidFill>
                  <a:schemeClr val="dk1"/>
                </a:solidFill>
                <a:latin typeface="Cairo"/>
                <a:ea typeface="Cairo"/>
                <a:cs typeface="Cairo"/>
                <a:sym typeface="Cairo"/>
              </a:rPr>
              <a:t>Pickup_dropoff_monthly.csv</a:t>
            </a:r>
            <a:endParaRPr>
              <a:solidFill>
                <a:schemeClr val="dk1"/>
              </a:solidFill>
              <a:latin typeface="Cairo"/>
              <a:ea typeface="Cairo"/>
              <a:cs typeface="Cairo"/>
              <a:sym typeface="Cairo"/>
            </a:endParaRPr>
          </a:p>
          <a:p>
            <a:pPr indent="0" lvl="0" marL="0" rtl="0" algn="l">
              <a:lnSpc>
                <a:spcPct val="115000"/>
              </a:lnSpc>
              <a:spcBef>
                <a:spcPts val="1000"/>
              </a:spcBef>
              <a:spcAft>
                <a:spcPts val="1000"/>
              </a:spcAft>
              <a:buNone/>
            </a:pPr>
            <a:r>
              <a:rPr lang="en">
                <a:solidFill>
                  <a:schemeClr val="dk1"/>
                </a:solidFill>
                <a:latin typeface="Cairo"/>
                <a:ea typeface="Cairo"/>
                <a:cs typeface="Cairo"/>
                <a:sym typeface="Cairo"/>
              </a:rPr>
              <a:t>Two sets of data dictionaries</a:t>
            </a:r>
            <a:endParaRPr>
              <a:solidFill>
                <a:schemeClr val="dk1"/>
              </a:solidFill>
              <a:latin typeface="Cairo"/>
              <a:ea typeface="Cairo"/>
              <a:cs typeface="Cairo"/>
              <a:sym typeface="Cairo"/>
            </a:endParaRPr>
          </a:p>
        </p:txBody>
      </p:sp>
      <p:sp>
        <p:nvSpPr>
          <p:cNvPr id="299" name="Google Shape;299;p31"/>
          <p:cNvSpPr txBox="1"/>
          <p:nvPr/>
        </p:nvSpPr>
        <p:spPr>
          <a:xfrm>
            <a:off x="1130725" y="1163552"/>
            <a:ext cx="2633400" cy="572700"/>
          </a:xfrm>
          <a:prstGeom prst="rect">
            <a:avLst/>
          </a:prstGeom>
          <a:noFill/>
          <a:ln>
            <a:noFill/>
          </a:ln>
        </p:spPr>
        <p:txBody>
          <a:bodyPr anchorCtr="0" anchor="t" bIns="91425" lIns="91425" spcFirstLastPara="1" rIns="91425" wrap="square" tIns="0">
            <a:noAutofit/>
          </a:bodyPr>
          <a:lstStyle/>
          <a:p>
            <a:pPr indent="0" lvl="0" marL="0" rtl="0" algn="ctr">
              <a:lnSpc>
                <a:spcPct val="115000"/>
              </a:lnSpc>
              <a:spcBef>
                <a:spcPts val="1400"/>
              </a:spcBef>
              <a:spcAft>
                <a:spcPts val="400"/>
              </a:spcAft>
              <a:buNone/>
            </a:pPr>
            <a:r>
              <a:rPr b="1" lang="en" sz="2000">
                <a:solidFill>
                  <a:schemeClr val="dk1"/>
                </a:solidFill>
                <a:latin typeface="Asap"/>
                <a:ea typeface="Asap"/>
                <a:cs typeface="Asap"/>
                <a:sym typeface="Asap"/>
              </a:rPr>
              <a:t>Data Sources</a:t>
            </a:r>
            <a:endParaRPr b="1" sz="2300">
              <a:solidFill>
                <a:schemeClr val="dk1"/>
              </a:solidFill>
              <a:latin typeface="DM Serif Text"/>
              <a:ea typeface="DM Serif Text"/>
              <a:cs typeface="DM Serif Text"/>
              <a:sym typeface="DM Serif Text"/>
            </a:endParaRPr>
          </a:p>
        </p:txBody>
      </p:sp>
      <p:sp>
        <p:nvSpPr>
          <p:cNvPr id="300" name="Google Shape;300;p31"/>
          <p:cNvSpPr/>
          <p:nvPr/>
        </p:nvSpPr>
        <p:spPr>
          <a:xfrm>
            <a:off x="4733899" y="1155850"/>
            <a:ext cx="3696900" cy="675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301" name="Google Shape;301;p31"/>
          <p:cNvSpPr/>
          <p:nvPr/>
        </p:nvSpPr>
        <p:spPr>
          <a:xfrm>
            <a:off x="4733900" y="1155850"/>
            <a:ext cx="3696900" cy="34416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txBox="1"/>
          <p:nvPr/>
        </p:nvSpPr>
        <p:spPr>
          <a:xfrm>
            <a:off x="4841725" y="1892850"/>
            <a:ext cx="3589200" cy="2575800"/>
          </a:xfrm>
          <a:prstGeom prst="rect">
            <a:avLst/>
          </a:prstGeom>
          <a:noFill/>
          <a:ln>
            <a:noFill/>
          </a:ln>
        </p:spPr>
        <p:txBody>
          <a:bodyPr anchorCtr="0" anchor="t" bIns="91425" lIns="91425" spcFirstLastPara="1" rIns="91425" wrap="square" tIns="0">
            <a:noAutofit/>
          </a:bodyPr>
          <a:lstStyle/>
          <a:p>
            <a:pPr indent="0" lvl="0" marL="0" rtl="0" algn="l">
              <a:lnSpc>
                <a:spcPct val="115000"/>
              </a:lnSpc>
              <a:spcBef>
                <a:spcPts val="1200"/>
              </a:spcBef>
              <a:spcAft>
                <a:spcPts val="0"/>
              </a:spcAft>
              <a:buNone/>
            </a:pPr>
            <a:r>
              <a:rPr i="1" lang="en">
                <a:solidFill>
                  <a:schemeClr val="dk1"/>
                </a:solidFill>
                <a:latin typeface="Cairo"/>
                <a:ea typeface="Cairo"/>
                <a:cs typeface="Cairo"/>
                <a:sym typeface="Cairo"/>
              </a:rPr>
              <a:t>Pre-processing before analysis</a:t>
            </a:r>
            <a:endParaRPr i="1">
              <a:solidFill>
                <a:schemeClr val="dk1"/>
              </a:solidFill>
              <a:latin typeface="Cairo"/>
              <a:ea typeface="Cairo"/>
              <a:cs typeface="Cairo"/>
              <a:sym typeface="Cairo"/>
            </a:endParaRPr>
          </a:p>
          <a:p>
            <a:pPr indent="-317500" lvl="0" marL="457200" rtl="0" algn="l">
              <a:lnSpc>
                <a:spcPct val="115000"/>
              </a:lnSpc>
              <a:spcBef>
                <a:spcPts val="1200"/>
              </a:spcBef>
              <a:spcAft>
                <a:spcPts val="0"/>
              </a:spcAft>
              <a:buClr>
                <a:schemeClr val="dk1"/>
              </a:buClr>
              <a:buSzPts val="1400"/>
              <a:buFont typeface="Cairo"/>
              <a:buAutoNum type="arabicPeriod"/>
            </a:pPr>
            <a:r>
              <a:rPr lang="en">
                <a:solidFill>
                  <a:schemeClr val="dk1"/>
                </a:solidFill>
                <a:latin typeface="Cairo"/>
                <a:ea typeface="Cairo"/>
                <a:cs typeface="Cairo"/>
                <a:sym typeface="Cairo"/>
              </a:rPr>
              <a:t>Dropped unused columns</a:t>
            </a:r>
            <a:endParaRPr>
              <a:solidFill>
                <a:schemeClr val="dk1"/>
              </a:solidFill>
              <a:latin typeface="Cairo"/>
              <a:ea typeface="Cairo"/>
              <a:cs typeface="Cairo"/>
              <a:sym typeface="Cairo"/>
            </a:endParaRPr>
          </a:p>
          <a:p>
            <a:pPr indent="-317500" lvl="0" marL="457200" rtl="0" algn="l">
              <a:lnSpc>
                <a:spcPct val="115000"/>
              </a:lnSpc>
              <a:spcBef>
                <a:spcPts val="1000"/>
              </a:spcBef>
              <a:spcAft>
                <a:spcPts val="0"/>
              </a:spcAft>
              <a:buClr>
                <a:schemeClr val="dk1"/>
              </a:buClr>
              <a:buSzPts val="1400"/>
              <a:buFont typeface="Cairo"/>
              <a:buAutoNum type="arabicPeriod"/>
            </a:pPr>
            <a:r>
              <a:rPr lang="en">
                <a:solidFill>
                  <a:schemeClr val="dk1"/>
                </a:solidFill>
                <a:latin typeface="Cairo"/>
                <a:ea typeface="Cairo"/>
                <a:cs typeface="Cairo"/>
                <a:sym typeface="Cairo"/>
              </a:rPr>
              <a:t>Removed duplicate rows</a:t>
            </a:r>
            <a:endParaRPr>
              <a:solidFill>
                <a:schemeClr val="dk1"/>
              </a:solidFill>
              <a:latin typeface="Cairo"/>
              <a:ea typeface="Cairo"/>
              <a:cs typeface="Cairo"/>
              <a:sym typeface="Cairo"/>
            </a:endParaRPr>
          </a:p>
          <a:p>
            <a:pPr indent="-317500" lvl="0" marL="457200" rtl="0" algn="l">
              <a:lnSpc>
                <a:spcPct val="115000"/>
              </a:lnSpc>
              <a:spcBef>
                <a:spcPts val="1000"/>
              </a:spcBef>
              <a:spcAft>
                <a:spcPts val="0"/>
              </a:spcAft>
              <a:buClr>
                <a:schemeClr val="dk1"/>
              </a:buClr>
              <a:buSzPts val="1400"/>
              <a:buFont typeface="Cairo"/>
              <a:buAutoNum type="arabicPeriod"/>
            </a:pPr>
            <a:r>
              <a:rPr lang="en">
                <a:solidFill>
                  <a:schemeClr val="dk1"/>
                </a:solidFill>
                <a:latin typeface="Cairo"/>
                <a:ea typeface="Cairo"/>
                <a:cs typeface="Cairo"/>
                <a:sym typeface="Cairo"/>
              </a:rPr>
              <a:t>Replaced missing values using mode</a:t>
            </a:r>
            <a:endParaRPr>
              <a:solidFill>
                <a:schemeClr val="dk1"/>
              </a:solidFill>
              <a:latin typeface="Cairo"/>
              <a:ea typeface="Cairo"/>
              <a:cs typeface="Cairo"/>
              <a:sym typeface="Cairo"/>
            </a:endParaRPr>
          </a:p>
          <a:p>
            <a:pPr indent="-317500" lvl="0" marL="457200" rtl="0" algn="l">
              <a:lnSpc>
                <a:spcPct val="115000"/>
              </a:lnSpc>
              <a:spcBef>
                <a:spcPts val="1000"/>
              </a:spcBef>
              <a:spcAft>
                <a:spcPts val="0"/>
              </a:spcAft>
              <a:buClr>
                <a:schemeClr val="dk1"/>
              </a:buClr>
              <a:buSzPts val="1400"/>
              <a:buFont typeface="Cairo"/>
              <a:buAutoNum type="arabicPeriod"/>
            </a:pPr>
            <a:r>
              <a:rPr lang="en">
                <a:solidFill>
                  <a:schemeClr val="dk1"/>
                </a:solidFill>
                <a:latin typeface="Cairo"/>
                <a:ea typeface="Cairo"/>
                <a:cs typeface="Cairo"/>
                <a:sym typeface="Cairo"/>
              </a:rPr>
              <a:t>Combined datasets (UNION DISTINCT)</a:t>
            </a:r>
            <a:endParaRPr>
              <a:solidFill>
                <a:schemeClr val="dk1"/>
              </a:solidFill>
              <a:latin typeface="Cairo"/>
              <a:ea typeface="Cairo"/>
              <a:cs typeface="Cairo"/>
              <a:sym typeface="Cairo"/>
            </a:endParaRPr>
          </a:p>
          <a:p>
            <a:pPr indent="-317500" lvl="0" marL="457200" rtl="0" algn="l">
              <a:lnSpc>
                <a:spcPct val="115000"/>
              </a:lnSpc>
              <a:spcBef>
                <a:spcPts val="1200"/>
              </a:spcBef>
              <a:spcAft>
                <a:spcPts val="1000"/>
              </a:spcAft>
              <a:buClr>
                <a:schemeClr val="dk1"/>
              </a:buClr>
              <a:buSzPts val="1400"/>
              <a:buAutoNum type="arabicPeriod"/>
            </a:pPr>
            <a:r>
              <a:rPr lang="en">
                <a:solidFill>
                  <a:schemeClr val="dk1"/>
                </a:solidFill>
                <a:latin typeface="Cairo"/>
                <a:ea typeface="Cairo"/>
                <a:cs typeface="Cairo"/>
                <a:sym typeface="Cairo"/>
              </a:rPr>
              <a:t>Renamed unified table to </a:t>
            </a:r>
            <a:r>
              <a:rPr b="1" lang="en">
                <a:solidFill>
                  <a:schemeClr val="dk1"/>
                </a:solidFill>
                <a:latin typeface="Cairo"/>
                <a:ea typeface="Cairo"/>
                <a:cs typeface="Cairo"/>
                <a:sym typeface="Cairo"/>
              </a:rPr>
              <a:t>all_trip_records</a:t>
            </a:r>
            <a:endParaRPr sz="1700">
              <a:solidFill>
                <a:schemeClr val="dk1"/>
              </a:solidFill>
              <a:latin typeface="Cairo"/>
              <a:ea typeface="Cairo"/>
              <a:cs typeface="Cairo"/>
              <a:sym typeface="Cairo"/>
            </a:endParaRPr>
          </a:p>
        </p:txBody>
      </p:sp>
      <p:sp>
        <p:nvSpPr>
          <p:cNvPr id="303" name="Google Shape;303;p31"/>
          <p:cNvSpPr txBox="1"/>
          <p:nvPr/>
        </p:nvSpPr>
        <p:spPr>
          <a:xfrm>
            <a:off x="5238949" y="1155861"/>
            <a:ext cx="2686800" cy="675300"/>
          </a:xfrm>
          <a:prstGeom prst="rect">
            <a:avLst/>
          </a:prstGeom>
          <a:noFill/>
          <a:ln>
            <a:noFill/>
          </a:ln>
        </p:spPr>
        <p:txBody>
          <a:bodyPr anchorCtr="0" anchor="t" bIns="91425" lIns="91425" spcFirstLastPara="1" rIns="91425" wrap="square" tIns="0">
            <a:noAutofit/>
          </a:bodyPr>
          <a:lstStyle/>
          <a:p>
            <a:pPr indent="0" lvl="0" marL="0" rtl="0" algn="ctr">
              <a:lnSpc>
                <a:spcPct val="115000"/>
              </a:lnSpc>
              <a:spcBef>
                <a:spcPts val="1400"/>
              </a:spcBef>
              <a:spcAft>
                <a:spcPts val="400"/>
              </a:spcAft>
              <a:buNone/>
            </a:pPr>
            <a:r>
              <a:rPr b="1" lang="en" sz="2000">
                <a:solidFill>
                  <a:schemeClr val="dk1"/>
                </a:solidFill>
                <a:latin typeface="Asap"/>
                <a:ea typeface="Asap"/>
                <a:cs typeface="Asap"/>
                <a:sym typeface="Asap"/>
              </a:rPr>
              <a:t>Data Cleaning Steps</a:t>
            </a:r>
            <a:endParaRPr b="1" sz="2300">
              <a:solidFill>
                <a:schemeClr val="dk1"/>
              </a:solidFill>
              <a:latin typeface="DM Serif Text"/>
              <a:ea typeface="DM Serif Text"/>
              <a:cs typeface="DM Serif Text"/>
              <a:sym typeface="DM Serif Text"/>
            </a:endParaRPr>
          </a:p>
        </p:txBody>
      </p:sp>
      <p:sp>
        <p:nvSpPr>
          <p:cNvPr id="304" name="Google Shape;304;p31"/>
          <p:cNvSpPr txBox="1"/>
          <p:nvPr>
            <p:ph type="title"/>
          </p:nvPr>
        </p:nvSpPr>
        <p:spPr>
          <a:xfrm>
            <a:off x="179625" y="1053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 Information + Cleaning</a:t>
            </a:r>
            <a:endParaRPr/>
          </a:p>
        </p:txBody>
      </p:sp>
      <p:grpSp>
        <p:nvGrpSpPr>
          <p:cNvPr id="305" name="Google Shape;305;p31"/>
          <p:cNvGrpSpPr/>
          <p:nvPr/>
        </p:nvGrpSpPr>
        <p:grpSpPr>
          <a:xfrm>
            <a:off x="4895700" y="1315770"/>
            <a:ext cx="358349" cy="355468"/>
            <a:chOff x="-33676975" y="2275050"/>
            <a:chExt cx="295375" cy="293000"/>
          </a:xfrm>
        </p:grpSpPr>
        <p:sp>
          <p:nvSpPr>
            <p:cNvPr id="306" name="Google Shape;306;p31"/>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07" name="Google Shape;307;p31"/>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08" name="Google Shape;308;p31"/>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09" name="Google Shape;309;p31"/>
          <p:cNvGrpSpPr/>
          <p:nvPr/>
        </p:nvGrpSpPr>
        <p:grpSpPr>
          <a:xfrm>
            <a:off x="7925746" y="1275625"/>
            <a:ext cx="352230" cy="348542"/>
            <a:chOff x="1049375" y="2318350"/>
            <a:chExt cx="298525" cy="295400"/>
          </a:xfrm>
        </p:grpSpPr>
        <p:sp>
          <p:nvSpPr>
            <p:cNvPr id="310" name="Google Shape;310;p31"/>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1" name="Google Shape;311;p31"/>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2" name="Google Shape;312;p31"/>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3" name="Google Shape;313;p31"/>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14" name="Google Shape;314;p31"/>
          <p:cNvGrpSpPr/>
          <p:nvPr/>
        </p:nvGrpSpPr>
        <p:grpSpPr>
          <a:xfrm>
            <a:off x="938172" y="1317969"/>
            <a:ext cx="351315" cy="351050"/>
            <a:chOff x="1413250" y="2680675"/>
            <a:chExt cx="297750" cy="297525"/>
          </a:xfrm>
        </p:grpSpPr>
        <p:sp>
          <p:nvSpPr>
            <p:cNvPr id="315" name="Google Shape;315;p31"/>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6" name="Google Shape;316;p31"/>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7" name="Google Shape;317;p31"/>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8" name="Google Shape;318;p31"/>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319" name="Google Shape;319;p31"/>
          <p:cNvSpPr/>
          <p:nvPr/>
        </p:nvSpPr>
        <p:spPr>
          <a:xfrm>
            <a:off x="3764121" y="1323318"/>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2"/>
          <p:cNvSpPr txBox="1"/>
          <p:nvPr>
            <p:ph type="title"/>
          </p:nvPr>
        </p:nvSpPr>
        <p:spPr>
          <a:xfrm>
            <a:off x="64600" y="84850"/>
            <a:ext cx="5634300" cy="4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Entity Relationship Diagram</a:t>
            </a:r>
            <a:endParaRPr/>
          </a:p>
        </p:txBody>
      </p:sp>
      <p:cxnSp>
        <p:nvCxnSpPr>
          <p:cNvPr id="325" name="Google Shape;325;p32"/>
          <p:cNvCxnSpPr/>
          <p:nvPr/>
        </p:nvCxnSpPr>
        <p:spPr>
          <a:xfrm flipH="1" rot="-5400000">
            <a:off x="-1108525" y="753800"/>
            <a:ext cx="1064100" cy="1064100"/>
          </a:xfrm>
          <a:prstGeom prst="bentConnector3">
            <a:avLst>
              <a:gd fmla="val 50000" name="adj1"/>
            </a:avLst>
          </a:prstGeom>
          <a:noFill/>
          <a:ln cap="flat" cmpd="sng" w="9525">
            <a:solidFill>
              <a:schemeClr val="dk2"/>
            </a:solidFill>
            <a:prstDash val="solid"/>
            <a:round/>
            <a:headEnd len="med" w="med" type="none"/>
            <a:tailEnd len="med" w="med" type="none"/>
          </a:ln>
        </p:spPr>
      </p:cxnSp>
      <p:pic>
        <p:nvPicPr>
          <p:cNvPr id="326" name="Google Shape;326;p32"/>
          <p:cNvPicPr preferRelativeResize="0"/>
          <p:nvPr/>
        </p:nvPicPr>
        <p:blipFill rotWithShape="1">
          <a:blip r:embed="rId3">
            <a:alphaModFix/>
          </a:blip>
          <a:srcRect b="3202" l="1882" r="2074" t="5028"/>
          <a:stretch/>
        </p:blipFill>
        <p:spPr>
          <a:xfrm>
            <a:off x="1803825" y="645100"/>
            <a:ext cx="5634300" cy="4298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pic>
        <p:nvPicPr>
          <p:cNvPr id="331" name="Google Shape;331;p33"/>
          <p:cNvPicPr preferRelativeResize="0"/>
          <p:nvPr/>
        </p:nvPicPr>
        <p:blipFill>
          <a:blip r:embed="rId3">
            <a:alphaModFix/>
          </a:blip>
          <a:stretch>
            <a:fillRect/>
          </a:stretch>
        </p:blipFill>
        <p:spPr>
          <a:xfrm flipH="1">
            <a:off x="10" y="0"/>
            <a:ext cx="3405191" cy="5143500"/>
          </a:xfrm>
          <a:prstGeom prst="rect">
            <a:avLst/>
          </a:prstGeom>
          <a:noFill/>
          <a:ln>
            <a:noFill/>
          </a:ln>
        </p:spPr>
      </p:pic>
      <p:sp>
        <p:nvSpPr>
          <p:cNvPr id="332" name="Google Shape;332;p33"/>
          <p:cNvSpPr txBox="1"/>
          <p:nvPr>
            <p:ph type="title"/>
          </p:nvPr>
        </p:nvSpPr>
        <p:spPr>
          <a:xfrm>
            <a:off x="4047175" y="2388500"/>
            <a:ext cx="4383600" cy="16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Exploratory Questions</a:t>
            </a:r>
            <a:endParaRPr/>
          </a:p>
        </p:txBody>
      </p:sp>
      <p:sp>
        <p:nvSpPr>
          <p:cNvPr id="333" name="Google Shape;333;p33"/>
          <p:cNvSpPr txBox="1"/>
          <p:nvPr>
            <p:ph idx="2" type="title"/>
          </p:nvPr>
        </p:nvSpPr>
        <p:spPr>
          <a:xfrm>
            <a:off x="4047175" y="1438750"/>
            <a:ext cx="1230300" cy="88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grpSp>
        <p:nvGrpSpPr>
          <p:cNvPr id="334" name="Google Shape;334;p33"/>
          <p:cNvGrpSpPr/>
          <p:nvPr/>
        </p:nvGrpSpPr>
        <p:grpSpPr>
          <a:xfrm rot="756538">
            <a:off x="5159567" y="-1610422"/>
            <a:ext cx="4574157" cy="3479412"/>
            <a:chOff x="1522650" y="1117750"/>
            <a:chExt cx="4574075" cy="3479350"/>
          </a:xfrm>
        </p:grpSpPr>
        <p:sp>
          <p:nvSpPr>
            <p:cNvPr id="335" name="Google Shape;335;p33"/>
            <p:cNvSpPr/>
            <p:nvPr/>
          </p:nvSpPr>
          <p:spPr>
            <a:xfrm>
              <a:off x="2305900" y="1117750"/>
              <a:ext cx="3790825" cy="3217100"/>
            </a:xfrm>
            <a:custGeom>
              <a:rect b="b" l="l" r="r" t="t"/>
              <a:pathLst>
                <a:path extrusionOk="0" h="128684" w="151633">
                  <a:moveTo>
                    <a:pt x="59573" y="1190"/>
                  </a:moveTo>
                  <a:lnTo>
                    <a:pt x="87345" y="18391"/>
                  </a:lnTo>
                  <a:cubicBezTo>
                    <a:pt x="87254" y="18737"/>
                    <a:pt x="87376" y="19117"/>
                    <a:pt x="87682" y="19337"/>
                  </a:cubicBezTo>
                  <a:cubicBezTo>
                    <a:pt x="87712" y="19358"/>
                    <a:pt x="87742" y="19374"/>
                    <a:pt x="87773" y="19391"/>
                  </a:cubicBezTo>
                  <a:lnTo>
                    <a:pt x="73089" y="35287"/>
                  </a:lnTo>
                  <a:cubicBezTo>
                    <a:pt x="73041" y="35228"/>
                    <a:pt x="72987" y="35173"/>
                    <a:pt x="72923" y="35127"/>
                  </a:cubicBezTo>
                  <a:cubicBezTo>
                    <a:pt x="72772" y="35017"/>
                    <a:pt x="72594" y="34961"/>
                    <a:pt x="72410" y="34961"/>
                  </a:cubicBezTo>
                  <a:cubicBezTo>
                    <a:pt x="72364" y="34961"/>
                    <a:pt x="72317" y="34964"/>
                    <a:pt x="72269" y="34972"/>
                  </a:cubicBezTo>
                  <a:lnTo>
                    <a:pt x="59361" y="1513"/>
                  </a:lnTo>
                  <a:cubicBezTo>
                    <a:pt x="59397" y="1478"/>
                    <a:pt x="59435" y="1443"/>
                    <a:pt x="59466" y="1400"/>
                  </a:cubicBezTo>
                  <a:cubicBezTo>
                    <a:pt x="59513" y="1335"/>
                    <a:pt x="59546" y="1262"/>
                    <a:pt x="59573" y="1190"/>
                  </a:cubicBezTo>
                  <a:close/>
                  <a:moveTo>
                    <a:pt x="57905" y="1155"/>
                  </a:moveTo>
                  <a:cubicBezTo>
                    <a:pt x="57962" y="1330"/>
                    <a:pt x="58069" y="1490"/>
                    <a:pt x="58229" y="1604"/>
                  </a:cubicBezTo>
                  <a:cubicBezTo>
                    <a:pt x="58385" y="1716"/>
                    <a:pt x="58564" y="1770"/>
                    <a:pt x="58744" y="1770"/>
                  </a:cubicBezTo>
                  <a:cubicBezTo>
                    <a:pt x="58890" y="1770"/>
                    <a:pt x="59035" y="1731"/>
                    <a:pt x="59165" y="1661"/>
                  </a:cubicBezTo>
                  <a:lnTo>
                    <a:pt x="72044" y="35042"/>
                  </a:lnTo>
                  <a:cubicBezTo>
                    <a:pt x="71907" y="35103"/>
                    <a:pt x="71787" y="35197"/>
                    <a:pt x="71696" y="35320"/>
                  </a:cubicBezTo>
                  <a:lnTo>
                    <a:pt x="34939" y="10633"/>
                  </a:lnTo>
                  <a:cubicBezTo>
                    <a:pt x="34967" y="10533"/>
                    <a:pt x="34978" y="10431"/>
                    <a:pt x="34971" y="10330"/>
                  </a:cubicBezTo>
                  <a:lnTo>
                    <a:pt x="57905" y="1155"/>
                  </a:lnTo>
                  <a:close/>
                  <a:moveTo>
                    <a:pt x="34896" y="10886"/>
                  </a:moveTo>
                  <a:lnTo>
                    <a:pt x="71585" y="35528"/>
                  </a:lnTo>
                  <a:cubicBezTo>
                    <a:pt x="71451" y="35873"/>
                    <a:pt x="71547" y="36273"/>
                    <a:pt x="71839" y="36520"/>
                  </a:cubicBezTo>
                  <a:lnTo>
                    <a:pt x="61150" y="46075"/>
                  </a:lnTo>
                  <a:cubicBezTo>
                    <a:pt x="61131" y="46059"/>
                    <a:pt x="61114" y="46040"/>
                    <a:pt x="61092" y="46024"/>
                  </a:cubicBezTo>
                  <a:cubicBezTo>
                    <a:pt x="60938" y="45913"/>
                    <a:pt x="60760" y="45860"/>
                    <a:pt x="60583" y="45860"/>
                  </a:cubicBezTo>
                  <a:cubicBezTo>
                    <a:pt x="60438" y="45860"/>
                    <a:pt x="60294" y="45896"/>
                    <a:pt x="60165" y="45964"/>
                  </a:cubicBezTo>
                  <a:lnTo>
                    <a:pt x="34896" y="10886"/>
                  </a:lnTo>
                  <a:close/>
                  <a:moveTo>
                    <a:pt x="88012" y="19481"/>
                  </a:moveTo>
                  <a:cubicBezTo>
                    <a:pt x="88073" y="19495"/>
                    <a:pt x="88135" y="19503"/>
                    <a:pt x="88199" y="19503"/>
                  </a:cubicBezTo>
                  <a:cubicBezTo>
                    <a:pt x="88236" y="19503"/>
                    <a:pt x="88270" y="19496"/>
                    <a:pt x="88308" y="19491"/>
                  </a:cubicBezTo>
                  <a:lnTo>
                    <a:pt x="90601" y="57808"/>
                  </a:lnTo>
                  <a:cubicBezTo>
                    <a:pt x="90477" y="57828"/>
                    <a:pt x="90359" y="57878"/>
                    <a:pt x="90253" y="57948"/>
                  </a:cubicBezTo>
                  <a:lnTo>
                    <a:pt x="73040" y="36456"/>
                  </a:lnTo>
                  <a:cubicBezTo>
                    <a:pt x="73069" y="36426"/>
                    <a:pt x="73102" y="36397"/>
                    <a:pt x="73126" y="36363"/>
                  </a:cubicBezTo>
                  <a:cubicBezTo>
                    <a:pt x="73264" y="36171"/>
                    <a:pt x="73319" y="35936"/>
                    <a:pt x="73280" y="35702"/>
                  </a:cubicBezTo>
                  <a:cubicBezTo>
                    <a:pt x="73268" y="35629"/>
                    <a:pt x="73244" y="35561"/>
                    <a:pt x="73216" y="35494"/>
                  </a:cubicBezTo>
                  <a:lnTo>
                    <a:pt x="88012" y="19481"/>
                  </a:lnTo>
                  <a:close/>
                  <a:moveTo>
                    <a:pt x="88769" y="19295"/>
                  </a:moveTo>
                  <a:lnTo>
                    <a:pt x="121569" y="41232"/>
                  </a:lnTo>
                  <a:cubicBezTo>
                    <a:pt x="121516" y="41429"/>
                    <a:pt x="121532" y="41636"/>
                    <a:pt x="121612" y="41820"/>
                  </a:cubicBezTo>
                  <a:lnTo>
                    <a:pt x="91516" y="58252"/>
                  </a:lnTo>
                  <a:cubicBezTo>
                    <a:pt x="91455" y="58141"/>
                    <a:pt x="91371" y="58040"/>
                    <a:pt x="91261" y="57962"/>
                  </a:cubicBezTo>
                  <a:cubicBezTo>
                    <a:pt x="91131" y="57868"/>
                    <a:pt x="90984" y="57820"/>
                    <a:pt x="90835" y="57804"/>
                  </a:cubicBezTo>
                  <a:lnTo>
                    <a:pt x="88539" y="19431"/>
                  </a:lnTo>
                  <a:cubicBezTo>
                    <a:pt x="88621" y="19396"/>
                    <a:pt x="88699" y="19354"/>
                    <a:pt x="88769" y="19295"/>
                  </a:cubicBezTo>
                  <a:close/>
                  <a:moveTo>
                    <a:pt x="72858" y="36603"/>
                  </a:moveTo>
                  <a:lnTo>
                    <a:pt x="90079" y="58104"/>
                  </a:lnTo>
                  <a:cubicBezTo>
                    <a:pt x="90062" y="58125"/>
                    <a:pt x="90041" y="58144"/>
                    <a:pt x="90025" y="58165"/>
                  </a:cubicBezTo>
                  <a:cubicBezTo>
                    <a:pt x="89989" y="58216"/>
                    <a:pt x="89960" y="58268"/>
                    <a:pt x="89936" y="58323"/>
                  </a:cubicBezTo>
                  <a:lnTo>
                    <a:pt x="61457" y="46818"/>
                  </a:lnTo>
                  <a:cubicBezTo>
                    <a:pt x="61473" y="46617"/>
                    <a:pt x="61422" y="46416"/>
                    <a:pt x="61307" y="46247"/>
                  </a:cubicBezTo>
                  <a:lnTo>
                    <a:pt x="72044" y="36651"/>
                  </a:lnTo>
                  <a:cubicBezTo>
                    <a:pt x="72160" y="36702"/>
                    <a:pt x="72283" y="36731"/>
                    <a:pt x="72406" y="36731"/>
                  </a:cubicBezTo>
                  <a:cubicBezTo>
                    <a:pt x="72565" y="36731"/>
                    <a:pt x="72719" y="36684"/>
                    <a:pt x="72858" y="36603"/>
                  </a:cubicBezTo>
                  <a:close/>
                  <a:moveTo>
                    <a:pt x="29406" y="22188"/>
                  </a:moveTo>
                  <a:lnTo>
                    <a:pt x="59857" y="46227"/>
                  </a:lnTo>
                  <a:cubicBezTo>
                    <a:pt x="59573" y="46625"/>
                    <a:pt x="59665" y="47178"/>
                    <a:pt x="60061" y="47462"/>
                  </a:cubicBezTo>
                  <a:cubicBezTo>
                    <a:pt x="60098" y="47488"/>
                    <a:pt x="60135" y="47509"/>
                    <a:pt x="60173" y="47529"/>
                  </a:cubicBezTo>
                  <a:lnTo>
                    <a:pt x="58655" y="58545"/>
                  </a:lnTo>
                  <a:cubicBezTo>
                    <a:pt x="58595" y="58532"/>
                    <a:pt x="58534" y="58525"/>
                    <a:pt x="58473" y="58525"/>
                  </a:cubicBezTo>
                  <a:cubicBezTo>
                    <a:pt x="58354" y="58525"/>
                    <a:pt x="58236" y="58550"/>
                    <a:pt x="58125" y="58596"/>
                  </a:cubicBezTo>
                  <a:lnTo>
                    <a:pt x="29406" y="22188"/>
                  </a:lnTo>
                  <a:close/>
                  <a:moveTo>
                    <a:pt x="16326" y="26247"/>
                  </a:moveTo>
                  <a:lnTo>
                    <a:pt x="57750" y="58893"/>
                  </a:lnTo>
                  <a:cubicBezTo>
                    <a:pt x="57750" y="58894"/>
                    <a:pt x="57749" y="58894"/>
                    <a:pt x="57748" y="58895"/>
                  </a:cubicBezTo>
                  <a:cubicBezTo>
                    <a:pt x="57632" y="59054"/>
                    <a:pt x="57582" y="59240"/>
                    <a:pt x="57584" y="59421"/>
                  </a:cubicBezTo>
                  <a:lnTo>
                    <a:pt x="33209" y="61477"/>
                  </a:lnTo>
                  <a:cubicBezTo>
                    <a:pt x="33171" y="61253"/>
                    <a:pt x="33049" y="61044"/>
                    <a:pt x="32851" y="60900"/>
                  </a:cubicBezTo>
                  <a:cubicBezTo>
                    <a:pt x="32696" y="60788"/>
                    <a:pt x="32515" y="60735"/>
                    <a:pt x="32336" y="60735"/>
                  </a:cubicBezTo>
                  <a:cubicBezTo>
                    <a:pt x="32231" y="60735"/>
                    <a:pt x="32126" y="60753"/>
                    <a:pt x="32028" y="60789"/>
                  </a:cubicBezTo>
                  <a:lnTo>
                    <a:pt x="16086" y="26436"/>
                  </a:lnTo>
                  <a:cubicBezTo>
                    <a:pt x="16176" y="26387"/>
                    <a:pt x="16257" y="26325"/>
                    <a:pt x="16326" y="26247"/>
                  </a:cubicBezTo>
                  <a:close/>
                  <a:moveTo>
                    <a:pt x="57622" y="59652"/>
                  </a:moveTo>
                  <a:cubicBezTo>
                    <a:pt x="57674" y="59839"/>
                    <a:pt x="57783" y="60008"/>
                    <a:pt x="57952" y="60129"/>
                  </a:cubicBezTo>
                  <a:cubicBezTo>
                    <a:pt x="58054" y="60201"/>
                    <a:pt x="58165" y="60247"/>
                    <a:pt x="58279" y="60272"/>
                  </a:cubicBezTo>
                  <a:lnTo>
                    <a:pt x="55785" y="68604"/>
                  </a:lnTo>
                  <a:cubicBezTo>
                    <a:pt x="55759" y="68602"/>
                    <a:pt x="55732" y="68601"/>
                    <a:pt x="55705" y="68601"/>
                  </a:cubicBezTo>
                  <a:cubicBezTo>
                    <a:pt x="55430" y="68601"/>
                    <a:pt x="55160" y="68726"/>
                    <a:pt x="54987" y="68966"/>
                  </a:cubicBezTo>
                  <a:cubicBezTo>
                    <a:pt x="54939" y="69034"/>
                    <a:pt x="54905" y="69108"/>
                    <a:pt x="54878" y="69182"/>
                  </a:cubicBezTo>
                  <a:lnTo>
                    <a:pt x="33192" y="61843"/>
                  </a:lnTo>
                  <a:cubicBezTo>
                    <a:pt x="33203" y="61799"/>
                    <a:pt x="33210" y="61755"/>
                    <a:pt x="33214" y="61709"/>
                  </a:cubicBezTo>
                  <a:lnTo>
                    <a:pt x="57622" y="59652"/>
                  </a:lnTo>
                  <a:close/>
                  <a:moveTo>
                    <a:pt x="61404" y="47049"/>
                  </a:moveTo>
                  <a:lnTo>
                    <a:pt x="89872" y="58550"/>
                  </a:lnTo>
                  <a:cubicBezTo>
                    <a:pt x="89825" y="58868"/>
                    <a:pt x="89949" y="59201"/>
                    <a:pt x="90228" y="59401"/>
                  </a:cubicBezTo>
                  <a:cubicBezTo>
                    <a:pt x="90327" y="59471"/>
                    <a:pt x="90435" y="59515"/>
                    <a:pt x="90546" y="59541"/>
                  </a:cubicBezTo>
                  <a:lnTo>
                    <a:pt x="88027" y="76730"/>
                  </a:lnTo>
                  <a:cubicBezTo>
                    <a:pt x="88011" y="76729"/>
                    <a:pt x="87994" y="76729"/>
                    <a:pt x="87977" y="76729"/>
                  </a:cubicBezTo>
                  <a:cubicBezTo>
                    <a:pt x="87931" y="76729"/>
                    <a:pt x="87884" y="76732"/>
                    <a:pt x="87837" y="76740"/>
                  </a:cubicBezTo>
                  <a:cubicBezTo>
                    <a:pt x="87715" y="76760"/>
                    <a:pt x="87603" y="76805"/>
                    <a:pt x="87501" y="76869"/>
                  </a:cubicBezTo>
                  <a:lnTo>
                    <a:pt x="61265" y="47294"/>
                  </a:lnTo>
                  <a:cubicBezTo>
                    <a:pt x="61275" y="47282"/>
                    <a:pt x="61288" y="47273"/>
                    <a:pt x="61297" y="47259"/>
                  </a:cubicBezTo>
                  <a:cubicBezTo>
                    <a:pt x="61344" y="47194"/>
                    <a:pt x="61377" y="47123"/>
                    <a:pt x="61404" y="47049"/>
                  </a:cubicBezTo>
                  <a:close/>
                  <a:moveTo>
                    <a:pt x="61096" y="47455"/>
                  </a:moveTo>
                  <a:lnTo>
                    <a:pt x="87328" y="77024"/>
                  </a:lnTo>
                  <a:cubicBezTo>
                    <a:pt x="87322" y="77033"/>
                    <a:pt x="87314" y="77039"/>
                    <a:pt x="87308" y="77047"/>
                  </a:cubicBezTo>
                  <a:lnTo>
                    <a:pt x="59297" y="59712"/>
                  </a:lnTo>
                  <a:cubicBezTo>
                    <a:pt x="59429" y="59348"/>
                    <a:pt x="59315" y="58926"/>
                    <a:pt x="58985" y="58689"/>
                  </a:cubicBezTo>
                  <a:cubicBezTo>
                    <a:pt x="58952" y="58665"/>
                    <a:pt x="58916" y="58648"/>
                    <a:pt x="58882" y="58628"/>
                  </a:cubicBezTo>
                  <a:lnTo>
                    <a:pt x="60400" y="47607"/>
                  </a:lnTo>
                  <a:cubicBezTo>
                    <a:pt x="60459" y="47619"/>
                    <a:pt x="60519" y="47627"/>
                    <a:pt x="60578" y="47627"/>
                  </a:cubicBezTo>
                  <a:cubicBezTo>
                    <a:pt x="60762" y="47627"/>
                    <a:pt x="60943" y="47564"/>
                    <a:pt x="61096" y="47455"/>
                  </a:cubicBezTo>
                  <a:close/>
                  <a:moveTo>
                    <a:pt x="59189" y="59922"/>
                  </a:moveTo>
                  <a:lnTo>
                    <a:pt x="87178" y="77244"/>
                  </a:lnTo>
                  <a:cubicBezTo>
                    <a:pt x="87172" y="77259"/>
                    <a:pt x="87166" y="77275"/>
                    <a:pt x="87161" y="77291"/>
                  </a:cubicBezTo>
                  <a:lnTo>
                    <a:pt x="56571" y="69673"/>
                  </a:lnTo>
                  <a:cubicBezTo>
                    <a:pt x="56646" y="69338"/>
                    <a:pt x="56520" y="68976"/>
                    <a:pt x="56224" y="68763"/>
                  </a:cubicBezTo>
                  <a:cubicBezTo>
                    <a:pt x="56157" y="68717"/>
                    <a:pt x="56087" y="68682"/>
                    <a:pt x="56015" y="68656"/>
                  </a:cubicBezTo>
                  <a:lnTo>
                    <a:pt x="58519" y="60290"/>
                  </a:lnTo>
                  <a:cubicBezTo>
                    <a:pt x="58777" y="60275"/>
                    <a:pt x="59025" y="60152"/>
                    <a:pt x="59188" y="59926"/>
                  </a:cubicBezTo>
                  <a:cubicBezTo>
                    <a:pt x="59189" y="59924"/>
                    <a:pt x="59189" y="59923"/>
                    <a:pt x="59189" y="59922"/>
                  </a:cubicBezTo>
                  <a:close/>
                  <a:moveTo>
                    <a:pt x="6382" y="54567"/>
                  </a:moveTo>
                  <a:lnTo>
                    <a:pt x="31456" y="61554"/>
                  </a:lnTo>
                  <a:cubicBezTo>
                    <a:pt x="31440" y="61772"/>
                    <a:pt x="31506" y="61990"/>
                    <a:pt x="31643" y="62166"/>
                  </a:cubicBezTo>
                  <a:lnTo>
                    <a:pt x="15546" y="78173"/>
                  </a:lnTo>
                  <a:cubicBezTo>
                    <a:pt x="15506" y="78130"/>
                    <a:pt x="15461" y="78092"/>
                    <a:pt x="15414" y="78055"/>
                  </a:cubicBezTo>
                  <a:cubicBezTo>
                    <a:pt x="15260" y="77944"/>
                    <a:pt x="15081" y="77892"/>
                    <a:pt x="14905" y="77892"/>
                  </a:cubicBezTo>
                  <a:cubicBezTo>
                    <a:pt x="14826" y="77892"/>
                    <a:pt x="14747" y="77902"/>
                    <a:pt x="14671" y="77923"/>
                  </a:cubicBezTo>
                  <a:lnTo>
                    <a:pt x="6061" y="55104"/>
                  </a:lnTo>
                  <a:cubicBezTo>
                    <a:pt x="6125" y="55054"/>
                    <a:pt x="6183" y="54997"/>
                    <a:pt x="6233" y="54928"/>
                  </a:cubicBezTo>
                  <a:cubicBezTo>
                    <a:pt x="6313" y="54818"/>
                    <a:pt x="6360" y="54692"/>
                    <a:pt x="6382" y="54567"/>
                  </a:cubicBezTo>
                  <a:close/>
                  <a:moveTo>
                    <a:pt x="91099" y="59489"/>
                  </a:moveTo>
                  <a:lnTo>
                    <a:pt x="104457" y="79682"/>
                  </a:lnTo>
                  <a:cubicBezTo>
                    <a:pt x="104363" y="79741"/>
                    <a:pt x="104277" y="79819"/>
                    <a:pt x="104210" y="79913"/>
                  </a:cubicBezTo>
                  <a:cubicBezTo>
                    <a:pt x="104146" y="80003"/>
                    <a:pt x="104103" y="80102"/>
                    <a:pt x="104076" y="80204"/>
                  </a:cubicBezTo>
                  <a:lnTo>
                    <a:pt x="88866" y="77650"/>
                  </a:lnTo>
                  <a:cubicBezTo>
                    <a:pt x="88877" y="77362"/>
                    <a:pt x="88749" y="77075"/>
                    <a:pt x="88499" y="76896"/>
                  </a:cubicBezTo>
                  <a:cubicBezTo>
                    <a:pt x="88425" y="76842"/>
                    <a:pt x="88344" y="76806"/>
                    <a:pt x="88260" y="76778"/>
                  </a:cubicBezTo>
                  <a:lnTo>
                    <a:pt x="90783" y="59563"/>
                  </a:lnTo>
                  <a:cubicBezTo>
                    <a:pt x="90892" y="59558"/>
                    <a:pt x="90999" y="59534"/>
                    <a:pt x="91099" y="59489"/>
                  </a:cubicBezTo>
                  <a:close/>
                  <a:moveTo>
                    <a:pt x="33100" y="62061"/>
                  </a:moveTo>
                  <a:lnTo>
                    <a:pt x="54828" y="69413"/>
                  </a:lnTo>
                  <a:cubicBezTo>
                    <a:pt x="54804" y="69712"/>
                    <a:pt x="54931" y="70016"/>
                    <a:pt x="55192" y="70201"/>
                  </a:cubicBezTo>
                  <a:cubicBezTo>
                    <a:pt x="55275" y="70262"/>
                    <a:pt x="55369" y="70305"/>
                    <a:pt x="55466" y="70333"/>
                  </a:cubicBezTo>
                  <a:lnTo>
                    <a:pt x="54144" y="97291"/>
                  </a:lnTo>
                  <a:cubicBezTo>
                    <a:pt x="54112" y="97293"/>
                    <a:pt x="54080" y="97293"/>
                    <a:pt x="54049" y="97298"/>
                  </a:cubicBezTo>
                  <a:cubicBezTo>
                    <a:pt x="53964" y="97313"/>
                    <a:pt x="53885" y="97342"/>
                    <a:pt x="53809" y="97378"/>
                  </a:cubicBezTo>
                  <a:lnTo>
                    <a:pt x="32845" y="62338"/>
                  </a:lnTo>
                  <a:cubicBezTo>
                    <a:pt x="32924" y="62281"/>
                    <a:pt x="32998" y="62217"/>
                    <a:pt x="33057" y="62136"/>
                  </a:cubicBezTo>
                  <a:cubicBezTo>
                    <a:pt x="33074" y="62112"/>
                    <a:pt x="33085" y="62086"/>
                    <a:pt x="33100" y="62061"/>
                  </a:cubicBezTo>
                  <a:close/>
                  <a:moveTo>
                    <a:pt x="56487" y="69893"/>
                  </a:moveTo>
                  <a:lnTo>
                    <a:pt x="87105" y="77517"/>
                  </a:lnTo>
                  <a:cubicBezTo>
                    <a:pt x="87088" y="77681"/>
                    <a:pt x="87116" y="77843"/>
                    <a:pt x="87186" y="77992"/>
                  </a:cubicBezTo>
                  <a:lnTo>
                    <a:pt x="54942" y="97700"/>
                  </a:lnTo>
                  <a:cubicBezTo>
                    <a:pt x="54883" y="97604"/>
                    <a:pt x="54803" y="97519"/>
                    <a:pt x="54708" y="97452"/>
                  </a:cubicBezTo>
                  <a:cubicBezTo>
                    <a:pt x="54609" y="97379"/>
                    <a:pt x="54496" y="97331"/>
                    <a:pt x="54379" y="97305"/>
                  </a:cubicBezTo>
                  <a:lnTo>
                    <a:pt x="55700" y="70367"/>
                  </a:lnTo>
                  <a:lnTo>
                    <a:pt x="55705" y="70367"/>
                  </a:lnTo>
                  <a:cubicBezTo>
                    <a:pt x="55753" y="70367"/>
                    <a:pt x="55802" y="70364"/>
                    <a:pt x="55850" y="70355"/>
                  </a:cubicBezTo>
                  <a:cubicBezTo>
                    <a:pt x="56084" y="70317"/>
                    <a:pt x="56287" y="70190"/>
                    <a:pt x="56427" y="69997"/>
                  </a:cubicBezTo>
                  <a:cubicBezTo>
                    <a:pt x="56450" y="69964"/>
                    <a:pt x="56468" y="69927"/>
                    <a:pt x="56487" y="69893"/>
                  </a:cubicBezTo>
                  <a:close/>
                  <a:moveTo>
                    <a:pt x="31811" y="62331"/>
                  </a:moveTo>
                  <a:cubicBezTo>
                    <a:pt x="31814" y="62333"/>
                    <a:pt x="31817" y="62338"/>
                    <a:pt x="31821" y="62340"/>
                  </a:cubicBezTo>
                  <a:cubicBezTo>
                    <a:pt x="31978" y="62452"/>
                    <a:pt x="32156" y="62506"/>
                    <a:pt x="32336" y="62506"/>
                  </a:cubicBezTo>
                  <a:cubicBezTo>
                    <a:pt x="32439" y="62506"/>
                    <a:pt x="32539" y="62482"/>
                    <a:pt x="32636" y="62447"/>
                  </a:cubicBezTo>
                  <a:lnTo>
                    <a:pt x="53611" y="97508"/>
                  </a:lnTo>
                  <a:cubicBezTo>
                    <a:pt x="53561" y="97551"/>
                    <a:pt x="53513" y="97602"/>
                    <a:pt x="53473" y="97657"/>
                  </a:cubicBezTo>
                  <a:cubicBezTo>
                    <a:pt x="53449" y="97691"/>
                    <a:pt x="53432" y="97726"/>
                    <a:pt x="53414" y="97761"/>
                  </a:cubicBezTo>
                  <a:lnTo>
                    <a:pt x="15678" y="79186"/>
                  </a:lnTo>
                  <a:cubicBezTo>
                    <a:pt x="15816" y="78926"/>
                    <a:pt x="15811" y="78622"/>
                    <a:pt x="15682" y="78371"/>
                  </a:cubicBezTo>
                  <a:lnTo>
                    <a:pt x="31811" y="62331"/>
                  </a:lnTo>
                  <a:close/>
                  <a:moveTo>
                    <a:pt x="1615" y="71499"/>
                  </a:moveTo>
                  <a:lnTo>
                    <a:pt x="14037" y="78573"/>
                  </a:lnTo>
                  <a:cubicBezTo>
                    <a:pt x="13958" y="78911"/>
                    <a:pt x="14084" y="79279"/>
                    <a:pt x="14383" y="79494"/>
                  </a:cubicBezTo>
                  <a:cubicBezTo>
                    <a:pt x="14539" y="79606"/>
                    <a:pt x="14719" y="79660"/>
                    <a:pt x="14898" y="79660"/>
                  </a:cubicBezTo>
                  <a:cubicBezTo>
                    <a:pt x="15136" y="79660"/>
                    <a:pt x="15368" y="79558"/>
                    <a:pt x="15538" y="79377"/>
                  </a:cubicBezTo>
                  <a:lnTo>
                    <a:pt x="53328" y="97978"/>
                  </a:lnTo>
                  <a:cubicBezTo>
                    <a:pt x="53297" y="98118"/>
                    <a:pt x="53305" y="98265"/>
                    <a:pt x="53342" y="98402"/>
                  </a:cubicBezTo>
                  <a:lnTo>
                    <a:pt x="44172" y="100939"/>
                  </a:lnTo>
                  <a:cubicBezTo>
                    <a:pt x="44109" y="100823"/>
                    <a:pt x="44023" y="100722"/>
                    <a:pt x="43914" y="100644"/>
                  </a:cubicBezTo>
                  <a:cubicBezTo>
                    <a:pt x="43762" y="100534"/>
                    <a:pt x="43583" y="100477"/>
                    <a:pt x="43400" y="100477"/>
                  </a:cubicBezTo>
                  <a:cubicBezTo>
                    <a:pt x="43351" y="100477"/>
                    <a:pt x="43302" y="100481"/>
                    <a:pt x="43253" y="100489"/>
                  </a:cubicBezTo>
                  <a:cubicBezTo>
                    <a:pt x="43020" y="100528"/>
                    <a:pt x="42817" y="100655"/>
                    <a:pt x="42677" y="100848"/>
                  </a:cubicBezTo>
                  <a:cubicBezTo>
                    <a:pt x="42516" y="101072"/>
                    <a:pt x="42479" y="101346"/>
                    <a:pt x="42546" y="101594"/>
                  </a:cubicBezTo>
                  <a:lnTo>
                    <a:pt x="31935" y="108097"/>
                  </a:lnTo>
                  <a:cubicBezTo>
                    <a:pt x="31872" y="107978"/>
                    <a:pt x="31783" y="107872"/>
                    <a:pt x="31671" y="107790"/>
                  </a:cubicBezTo>
                  <a:cubicBezTo>
                    <a:pt x="31516" y="107679"/>
                    <a:pt x="31337" y="107626"/>
                    <a:pt x="31160" y="107626"/>
                  </a:cubicBezTo>
                  <a:cubicBezTo>
                    <a:pt x="30986" y="107626"/>
                    <a:pt x="30812" y="107678"/>
                    <a:pt x="30664" y="107776"/>
                  </a:cubicBezTo>
                  <a:lnTo>
                    <a:pt x="1598" y="71519"/>
                  </a:lnTo>
                  <a:cubicBezTo>
                    <a:pt x="1603" y="71511"/>
                    <a:pt x="1609" y="71506"/>
                    <a:pt x="1615" y="71499"/>
                  </a:cubicBezTo>
                  <a:close/>
                  <a:moveTo>
                    <a:pt x="87314" y="78191"/>
                  </a:moveTo>
                  <a:cubicBezTo>
                    <a:pt x="87360" y="78243"/>
                    <a:pt x="87409" y="78293"/>
                    <a:pt x="87467" y="78334"/>
                  </a:cubicBezTo>
                  <a:cubicBezTo>
                    <a:pt x="87623" y="78447"/>
                    <a:pt x="87803" y="78500"/>
                    <a:pt x="87981" y="78500"/>
                  </a:cubicBezTo>
                  <a:cubicBezTo>
                    <a:pt x="88023" y="78500"/>
                    <a:pt x="88063" y="78493"/>
                    <a:pt x="88103" y="78485"/>
                  </a:cubicBezTo>
                  <a:lnTo>
                    <a:pt x="95457" y="108915"/>
                  </a:lnTo>
                  <a:cubicBezTo>
                    <a:pt x="95228" y="108955"/>
                    <a:pt x="95026" y="109080"/>
                    <a:pt x="94890" y="109271"/>
                  </a:cubicBezTo>
                  <a:cubicBezTo>
                    <a:pt x="94886" y="109276"/>
                    <a:pt x="94884" y="109281"/>
                    <a:pt x="94880" y="109287"/>
                  </a:cubicBezTo>
                  <a:lnTo>
                    <a:pt x="55049" y="98390"/>
                  </a:lnTo>
                  <a:cubicBezTo>
                    <a:pt x="55079" y="98272"/>
                    <a:pt x="55087" y="98149"/>
                    <a:pt x="55066" y="98026"/>
                  </a:cubicBezTo>
                  <a:cubicBezTo>
                    <a:pt x="55060" y="97989"/>
                    <a:pt x="55048" y="97954"/>
                    <a:pt x="55038" y="97917"/>
                  </a:cubicBezTo>
                  <a:lnTo>
                    <a:pt x="87314" y="78191"/>
                  </a:lnTo>
                  <a:close/>
                  <a:moveTo>
                    <a:pt x="42637" y="101815"/>
                  </a:moveTo>
                  <a:cubicBezTo>
                    <a:pt x="42697" y="101917"/>
                    <a:pt x="42779" y="102009"/>
                    <a:pt x="42882" y="102083"/>
                  </a:cubicBezTo>
                  <a:cubicBezTo>
                    <a:pt x="43034" y="102192"/>
                    <a:pt x="43212" y="102249"/>
                    <a:pt x="43395" y="102249"/>
                  </a:cubicBezTo>
                  <a:cubicBezTo>
                    <a:pt x="43443" y="102249"/>
                    <a:pt x="43493" y="102245"/>
                    <a:pt x="43541" y="102237"/>
                  </a:cubicBezTo>
                  <a:cubicBezTo>
                    <a:pt x="43588" y="102229"/>
                    <a:pt x="43633" y="102216"/>
                    <a:pt x="43679" y="102201"/>
                  </a:cubicBezTo>
                  <a:lnTo>
                    <a:pt x="55444" y="118817"/>
                  </a:lnTo>
                  <a:cubicBezTo>
                    <a:pt x="55361" y="118874"/>
                    <a:pt x="55285" y="118944"/>
                    <a:pt x="55225" y="119027"/>
                  </a:cubicBezTo>
                  <a:cubicBezTo>
                    <a:pt x="55134" y="119155"/>
                    <a:pt x="55081" y="119302"/>
                    <a:pt x="55066" y="119454"/>
                  </a:cubicBezTo>
                  <a:lnTo>
                    <a:pt x="38399" y="118443"/>
                  </a:lnTo>
                  <a:lnTo>
                    <a:pt x="31738" y="109173"/>
                  </a:lnTo>
                  <a:cubicBezTo>
                    <a:pt x="31789" y="109128"/>
                    <a:pt x="31835" y="109080"/>
                    <a:pt x="31876" y="109025"/>
                  </a:cubicBezTo>
                  <a:cubicBezTo>
                    <a:pt x="32014" y="108832"/>
                    <a:pt x="32069" y="108598"/>
                    <a:pt x="32030" y="108364"/>
                  </a:cubicBezTo>
                  <a:cubicBezTo>
                    <a:pt x="32027" y="108350"/>
                    <a:pt x="32021" y="108336"/>
                    <a:pt x="32017" y="108321"/>
                  </a:cubicBezTo>
                  <a:lnTo>
                    <a:pt x="42637" y="101815"/>
                  </a:lnTo>
                  <a:close/>
                  <a:moveTo>
                    <a:pt x="54958" y="98612"/>
                  </a:moveTo>
                  <a:lnTo>
                    <a:pt x="94775" y="109505"/>
                  </a:lnTo>
                  <a:cubicBezTo>
                    <a:pt x="94674" y="109802"/>
                    <a:pt x="94737" y="110137"/>
                    <a:pt x="94949" y="110374"/>
                  </a:cubicBezTo>
                  <a:lnTo>
                    <a:pt x="79975" y="127087"/>
                  </a:lnTo>
                  <a:cubicBezTo>
                    <a:pt x="79970" y="127084"/>
                    <a:pt x="79968" y="127081"/>
                    <a:pt x="79965" y="127079"/>
                  </a:cubicBezTo>
                  <a:cubicBezTo>
                    <a:pt x="79813" y="126970"/>
                    <a:pt x="79634" y="126913"/>
                    <a:pt x="79451" y="126913"/>
                  </a:cubicBezTo>
                  <a:cubicBezTo>
                    <a:pt x="79403" y="126913"/>
                    <a:pt x="79354" y="126917"/>
                    <a:pt x="79305" y="126925"/>
                  </a:cubicBezTo>
                  <a:cubicBezTo>
                    <a:pt x="79089" y="126960"/>
                    <a:pt x="78902" y="127074"/>
                    <a:pt x="78766" y="127242"/>
                  </a:cubicBezTo>
                  <a:lnTo>
                    <a:pt x="44129" y="101861"/>
                  </a:lnTo>
                  <a:cubicBezTo>
                    <a:pt x="44257" y="101672"/>
                    <a:pt x="44310" y="101447"/>
                    <a:pt x="44272" y="101221"/>
                  </a:cubicBezTo>
                  <a:cubicBezTo>
                    <a:pt x="44268" y="101201"/>
                    <a:pt x="44262" y="101182"/>
                    <a:pt x="44256" y="101162"/>
                  </a:cubicBezTo>
                  <a:lnTo>
                    <a:pt x="53432" y="98624"/>
                  </a:lnTo>
                  <a:cubicBezTo>
                    <a:pt x="53492" y="98727"/>
                    <a:pt x="53573" y="98820"/>
                    <a:pt x="53678" y="98895"/>
                  </a:cubicBezTo>
                  <a:cubicBezTo>
                    <a:pt x="53834" y="99007"/>
                    <a:pt x="54013" y="99061"/>
                    <a:pt x="54193" y="99061"/>
                  </a:cubicBezTo>
                  <a:cubicBezTo>
                    <a:pt x="54468" y="99061"/>
                    <a:pt x="54740" y="98932"/>
                    <a:pt x="54914" y="98692"/>
                  </a:cubicBezTo>
                  <a:cubicBezTo>
                    <a:pt x="54931" y="98666"/>
                    <a:pt x="54943" y="98639"/>
                    <a:pt x="54958" y="98612"/>
                  </a:cubicBezTo>
                  <a:close/>
                  <a:moveTo>
                    <a:pt x="58749" y="0"/>
                  </a:moveTo>
                  <a:cubicBezTo>
                    <a:pt x="58700" y="0"/>
                    <a:pt x="58651" y="4"/>
                    <a:pt x="58601" y="13"/>
                  </a:cubicBezTo>
                  <a:cubicBezTo>
                    <a:pt x="58368" y="51"/>
                    <a:pt x="58165" y="178"/>
                    <a:pt x="58026" y="371"/>
                  </a:cubicBezTo>
                  <a:cubicBezTo>
                    <a:pt x="57906" y="537"/>
                    <a:pt x="57857" y="730"/>
                    <a:pt x="57863" y="922"/>
                  </a:cubicBezTo>
                  <a:lnTo>
                    <a:pt x="34925" y="10097"/>
                  </a:lnTo>
                  <a:cubicBezTo>
                    <a:pt x="34868" y="9931"/>
                    <a:pt x="34761" y="9780"/>
                    <a:pt x="34608" y="9669"/>
                  </a:cubicBezTo>
                  <a:cubicBezTo>
                    <a:pt x="34451" y="9557"/>
                    <a:pt x="34271" y="9503"/>
                    <a:pt x="34092" y="9503"/>
                  </a:cubicBezTo>
                  <a:cubicBezTo>
                    <a:pt x="33816" y="9503"/>
                    <a:pt x="33545" y="9631"/>
                    <a:pt x="33372" y="9872"/>
                  </a:cubicBezTo>
                  <a:cubicBezTo>
                    <a:pt x="33234" y="10064"/>
                    <a:pt x="33180" y="10299"/>
                    <a:pt x="33218" y="10533"/>
                  </a:cubicBezTo>
                  <a:cubicBezTo>
                    <a:pt x="33257" y="10766"/>
                    <a:pt x="33384" y="10969"/>
                    <a:pt x="33577" y="11108"/>
                  </a:cubicBezTo>
                  <a:cubicBezTo>
                    <a:pt x="33733" y="11221"/>
                    <a:pt x="33912" y="11274"/>
                    <a:pt x="34091" y="11274"/>
                  </a:cubicBezTo>
                  <a:cubicBezTo>
                    <a:pt x="34316" y="11274"/>
                    <a:pt x="34535" y="11185"/>
                    <a:pt x="34704" y="11023"/>
                  </a:cubicBezTo>
                  <a:lnTo>
                    <a:pt x="59844" y="45919"/>
                  </a:lnTo>
                  <a:lnTo>
                    <a:pt x="59844" y="45919"/>
                  </a:lnTo>
                  <a:lnTo>
                    <a:pt x="29110" y="21654"/>
                  </a:lnTo>
                  <a:cubicBezTo>
                    <a:pt x="29111" y="21652"/>
                    <a:pt x="29113" y="21651"/>
                    <a:pt x="29117" y="21648"/>
                  </a:cubicBezTo>
                  <a:cubicBezTo>
                    <a:pt x="29401" y="21251"/>
                    <a:pt x="29309" y="20697"/>
                    <a:pt x="28913" y="20413"/>
                  </a:cubicBezTo>
                  <a:cubicBezTo>
                    <a:pt x="28757" y="20301"/>
                    <a:pt x="28577" y="20247"/>
                    <a:pt x="28399" y="20247"/>
                  </a:cubicBezTo>
                  <a:cubicBezTo>
                    <a:pt x="28122" y="20247"/>
                    <a:pt x="27850" y="20375"/>
                    <a:pt x="27678" y="20616"/>
                  </a:cubicBezTo>
                  <a:cubicBezTo>
                    <a:pt x="27393" y="21013"/>
                    <a:pt x="27485" y="21567"/>
                    <a:pt x="27881" y="21851"/>
                  </a:cubicBezTo>
                  <a:cubicBezTo>
                    <a:pt x="28037" y="21963"/>
                    <a:pt x="28217" y="22017"/>
                    <a:pt x="28396" y="22017"/>
                  </a:cubicBezTo>
                  <a:cubicBezTo>
                    <a:pt x="28561" y="22017"/>
                    <a:pt x="28722" y="21967"/>
                    <a:pt x="28864" y="21877"/>
                  </a:cubicBezTo>
                  <a:lnTo>
                    <a:pt x="57922" y="58717"/>
                  </a:lnTo>
                  <a:cubicBezTo>
                    <a:pt x="57920" y="58718"/>
                    <a:pt x="57919" y="58719"/>
                    <a:pt x="57916" y="58723"/>
                  </a:cubicBezTo>
                  <a:lnTo>
                    <a:pt x="16459" y="26054"/>
                  </a:lnTo>
                  <a:cubicBezTo>
                    <a:pt x="16652" y="25671"/>
                    <a:pt x="16546" y="25194"/>
                    <a:pt x="16188" y="24937"/>
                  </a:cubicBezTo>
                  <a:cubicBezTo>
                    <a:pt x="16032" y="24825"/>
                    <a:pt x="15851" y="24771"/>
                    <a:pt x="15672" y="24771"/>
                  </a:cubicBezTo>
                  <a:cubicBezTo>
                    <a:pt x="15397" y="24771"/>
                    <a:pt x="15125" y="24899"/>
                    <a:pt x="14952" y="25140"/>
                  </a:cubicBezTo>
                  <a:cubicBezTo>
                    <a:pt x="14668" y="25537"/>
                    <a:pt x="14760" y="26091"/>
                    <a:pt x="15155" y="26375"/>
                  </a:cubicBezTo>
                  <a:cubicBezTo>
                    <a:pt x="15308" y="26486"/>
                    <a:pt x="15486" y="26541"/>
                    <a:pt x="15671" y="26541"/>
                  </a:cubicBezTo>
                  <a:cubicBezTo>
                    <a:pt x="15719" y="26541"/>
                    <a:pt x="15768" y="26537"/>
                    <a:pt x="15816" y="26529"/>
                  </a:cubicBezTo>
                  <a:cubicBezTo>
                    <a:pt x="15834" y="26526"/>
                    <a:pt x="15850" y="26520"/>
                    <a:pt x="15866" y="26516"/>
                  </a:cubicBezTo>
                  <a:lnTo>
                    <a:pt x="31824" y="60903"/>
                  </a:lnTo>
                  <a:cubicBezTo>
                    <a:pt x="31748" y="60958"/>
                    <a:pt x="31675" y="61023"/>
                    <a:pt x="31618" y="61103"/>
                  </a:cubicBezTo>
                  <a:cubicBezTo>
                    <a:pt x="31568" y="61173"/>
                    <a:pt x="31534" y="61248"/>
                    <a:pt x="31507" y="61324"/>
                  </a:cubicBezTo>
                  <a:lnTo>
                    <a:pt x="6390" y="54326"/>
                  </a:lnTo>
                  <a:cubicBezTo>
                    <a:pt x="6367" y="54081"/>
                    <a:pt x="6245" y="53846"/>
                    <a:pt x="6030" y="53692"/>
                  </a:cubicBezTo>
                  <a:cubicBezTo>
                    <a:pt x="5874" y="53581"/>
                    <a:pt x="5694" y="53527"/>
                    <a:pt x="5515" y="53527"/>
                  </a:cubicBezTo>
                  <a:cubicBezTo>
                    <a:pt x="5239" y="53527"/>
                    <a:pt x="4967" y="53655"/>
                    <a:pt x="4794" y="53896"/>
                  </a:cubicBezTo>
                  <a:cubicBezTo>
                    <a:pt x="4510" y="54293"/>
                    <a:pt x="4602" y="54846"/>
                    <a:pt x="4998" y="55131"/>
                  </a:cubicBezTo>
                  <a:cubicBezTo>
                    <a:pt x="5154" y="55243"/>
                    <a:pt x="5334" y="55297"/>
                    <a:pt x="5512" y="55297"/>
                  </a:cubicBezTo>
                  <a:cubicBezTo>
                    <a:pt x="5630" y="55297"/>
                    <a:pt x="5746" y="55269"/>
                    <a:pt x="5854" y="55223"/>
                  </a:cubicBezTo>
                  <a:lnTo>
                    <a:pt x="14454" y="78011"/>
                  </a:lnTo>
                  <a:cubicBezTo>
                    <a:pt x="14348" y="78072"/>
                    <a:pt x="14255" y="78154"/>
                    <a:pt x="14180" y="78258"/>
                  </a:cubicBezTo>
                  <a:cubicBezTo>
                    <a:pt x="14159" y="78289"/>
                    <a:pt x="14143" y="78321"/>
                    <a:pt x="14124" y="78354"/>
                  </a:cubicBezTo>
                  <a:lnTo>
                    <a:pt x="1732" y="71295"/>
                  </a:lnTo>
                  <a:cubicBezTo>
                    <a:pt x="1882" y="70925"/>
                    <a:pt x="1769" y="70488"/>
                    <a:pt x="1431" y="70244"/>
                  </a:cubicBezTo>
                  <a:cubicBezTo>
                    <a:pt x="1279" y="70136"/>
                    <a:pt x="1101" y="70079"/>
                    <a:pt x="918" y="70079"/>
                  </a:cubicBezTo>
                  <a:cubicBezTo>
                    <a:pt x="869" y="70079"/>
                    <a:pt x="819" y="70083"/>
                    <a:pt x="770" y="70091"/>
                  </a:cubicBezTo>
                  <a:cubicBezTo>
                    <a:pt x="535" y="70130"/>
                    <a:pt x="333" y="70257"/>
                    <a:pt x="193" y="70449"/>
                  </a:cubicBezTo>
                  <a:cubicBezTo>
                    <a:pt x="56" y="70642"/>
                    <a:pt x="1" y="70875"/>
                    <a:pt x="40" y="71109"/>
                  </a:cubicBezTo>
                  <a:cubicBezTo>
                    <a:pt x="79" y="71343"/>
                    <a:pt x="206" y="71547"/>
                    <a:pt x="399" y="71685"/>
                  </a:cubicBezTo>
                  <a:cubicBezTo>
                    <a:pt x="555" y="71797"/>
                    <a:pt x="734" y="71851"/>
                    <a:pt x="913" y="71851"/>
                  </a:cubicBezTo>
                  <a:cubicBezTo>
                    <a:pt x="1096" y="71851"/>
                    <a:pt x="1276" y="71789"/>
                    <a:pt x="1426" y="71680"/>
                  </a:cubicBezTo>
                  <a:lnTo>
                    <a:pt x="30491" y="107933"/>
                  </a:lnTo>
                  <a:cubicBezTo>
                    <a:pt x="30474" y="107952"/>
                    <a:pt x="30454" y="107971"/>
                    <a:pt x="30437" y="107994"/>
                  </a:cubicBezTo>
                  <a:cubicBezTo>
                    <a:pt x="30426" y="108010"/>
                    <a:pt x="30418" y="108029"/>
                    <a:pt x="30408" y="108045"/>
                  </a:cubicBezTo>
                  <a:lnTo>
                    <a:pt x="5131" y="93125"/>
                  </a:lnTo>
                  <a:cubicBezTo>
                    <a:pt x="5273" y="92758"/>
                    <a:pt x="5159" y="92325"/>
                    <a:pt x="4826" y="92087"/>
                  </a:cubicBezTo>
                  <a:cubicBezTo>
                    <a:pt x="4669" y="91975"/>
                    <a:pt x="4489" y="91921"/>
                    <a:pt x="4311" y="91921"/>
                  </a:cubicBezTo>
                  <a:cubicBezTo>
                    <a:pt x="4035" y="91921"/>
                    <a:pt x="3763" y="92050"/>
                    <a:pt x="3589" y="92291"/>
                  </a:cubicBezTo>
                  <a:cubicBezTo>
                    <a:pt x="3305" y="92688"/>
                    <a:pt x="3397" y="93241"/>
                    <a:pt x="3792" y="93527"/>
                  </a:cubicBezTo>
                  <a:cubicBezTo>
                    <a:pt x="3950" y="93639"/>
                    <a:pt x="4128" y="93692"/>
                    <a:pt x="4308" y="93692"/>
                  </a:cubicBezTo>
                  <a:cubicBezTo>
                    <a:pt x="4578" y="93692"/>
                    <a:pt x="4846" y="93566"/>
                    <a:pt x="5020" y="93332"/>
                  </a:cubicBezTo>
                  <a:lnTo>
                    <a:pt x="30310" y="108260"/>
                  </a:lnTo>
                  <a:cubicBezTo>
                    <a:pt x="30273" y="108387"/>
                    <a:pt x="30261" y="108519"/>
                    <a:pt x="30283" y="108652"/>
                  </a:cubicBezTo>
                  <a:cubicBezTo>
                    <a:pt x="30322" y="108886"/>
                    <a:pt x="30449" y="109090"/>
                    <a:pt x="30642" y="109228"/>
                  </a:cubicBezTo>
                  <a:cubicBezTo>
                    <a:pt x="30795" y="109337"/>
                    <a:pt x="30972" y="109394"/>
                    <a:pt x="31155" y="109394"/>
                  </a:cubicBezTo>
                  <a:cubicBezTo>
                    <a:pt x="31203" y="109394"/>
                    <a:pt x="31252" y="109389"/>
                    <a:pt x="31301" y="109382"/>
                  </a:cubicBezTo>
                  <a:cubicBezTo>
                    <a:pt x="31386" y="109367"/>
                    <a:pt x="31466" y="109337"/>
                    <a:pt x="31543" y="109302"/>
                  </a:cubicBezTo>
                  <a:lnTo>
                    <a:pt x="38242" y="118625"/>
                  </a:lnTo>
                  <a:lnTo>
                    <a:pt x="38274" y="118671"/>
                  </a:lnTo>
                  <a:lnTo>
                    <a:pt x="55072" y="119689"/>
                  </a:lnTo>
                  <a:cubicBezTo>
                    <a:pt x="55111" y="119923"/>
                    <a:pt x="55238" y="120126"/>
                    <a:pt x="55429" y="120263"/>
                  </a:cubicBezTo>
                  <a:cubicBezTo>
                    <a:pt x="55585" y="120375"/>
                    <a:pt x="55765" y="120428"/>
                    <a:pt x="55944" y="120428"/>
                  </a:cubicBezTo>
                  <a:cubicBezTo>
                    <a:pt x="56219" y="120428"/>
                    <a:pt x="56492" y="120300"/>
                    <a:pt x="56664" y="120059"/>
                  </a:cubicBezTo>
                  <a:cubicBezTo>
                    <a:pt x="56949" y="119663"/>
                    <a:pt x="56857" y="119109"/>
                    <a:pt x="56461" y="118824"/>
                  </a:cubicBezTo>
                  <a:cubicBezTo>
                    <a:pt x="56309" y="118716"/>
                    <a:pt x="56131" y="118659"/>
                    <a:pt x="55949" y="118659"/>
                  </a:cubicBezTo>
                  <a:cubicBezTo>
                    <a:pt x="55900" y="118659"/>
                    <a:pt x="55850" y="118663"/>
                    <a:pt x="55801" y="118671"/>
                  </a:cubicBezTo>
                  <a:cubicBezTo>
                    <a:pt x="55750" y="118679"/>
                    <a:pt x="55702" y="118694"/>
                    <a:pt x="55655" y="118710"/>
                  </a:cubicBezTo>
                  <a:lnTo>
                    <a:pt x="43893" y="102095"/>
                  </a:lnTo>
                  <a:cubicBezTo>
                    <a:pt x="43920" y="102077"/>
                    <a:pt x="43946" y="102056"/>
                    <a:pt x="43971" y="102035"/>
                  </a:cubicBezTo>
                  <a:lnTo>
                    <a:pt x="78639" y="127440"/>
                  </a:lnTo>
                  <a:cubicBezTo>
                    <a:pt x="78569" y="127597"/>
                    <a:pt x="78545" y="127770"/>
                    <a:pt x="78575" y="127942"/>
                  </a:cubicBezTo>
                  <a:cubicBezTo>
                    <a:pt x="78613" y="128175"/>
                    <a:pt x="78740" y="128380"/>
                    <a:pt x="78933" y="128518"/>
                  </a:cubicBezTo>
                  <a:cubicBezTo>
                    <a:pt x="79089" y="128630"/>
                    <a:pt x="79269" y="128683"/>
                    <a:pt x="79447" y="128683"/>
                  </a:cubicBezTo>
                  <a:cubicBezTo>
                    <a:pt x="79723" y="128683"/>
                    <a:pt x="79996" y="128555"/>
                    <a:pt x="80168" y="128314"/>
                  </a:cubicBezTo>
                  <a:cubicBezTo>
                    <a:pt x="80402" y="127987"/>
                    <a:pt x="80378" y="127555"/>
                    <a:pt x="80140" y="127252"/>
                  </a:cubicBezTo>
                  <a:lnTo>
                    <a:pt x="95125" y="110526"/>
                  </a:lnTo>
                  <a:cubicBezTo>
                    <a:pt x="95273" y="110624"/>
                    <a:pt x="95441" y="110672"/>
                    <a:pt x="95607" y="110672"/>
                  </a:cubicBezTo>
                  <a:cubicBezTo>
                    <a:pt x="95788" y="110672"/>
                    <a:pt x="95963" y="110612"/>
                    <a:pt x="96112" y="110507"/>
                  </a:cubicBezTo>
                  <a:lnTo>
                    <a:pt x="102491" y="121570"/>
                  </a:lnTo>
                  <a:cubicBezTo>
                    <a:pt x="102377" y="121631"/>
                    <a:pt x="102271" y="121716"/>
                    <a:pt x="102190" y="121830"/>
                  </a:cubicBezTo>
                  <a:cubicBezTo>
                    <a:pt x="101904" y="122228"/>
                    <a:pt x="101997" y="122780"/>
                    <a:pt x="102393" y="123065"/>
                  </a:cubicBezTo>
                  <a:cubicBezTo>
                    <a:pt x="102545" y="123175"/>
                    <a:pt x="102723" y="123231"/>
                    <a:pt x="102906" y="123231"/>
                  </a:cubicBezTo>
                  <a:cubicBezTo>
                    <a:pt x="102954" y="123231"/>
                    <a:pt x="103004" y="123228"/>
                    <a:pt x="103052" y="123219"/>
                  </a:cubicBezTo>
                  <a:cubicBezTo>
                    <a:pt x="103284" y="123181"/>
                    <a:pt x="103489" y="123053"/>
                    <a:pt x="103626" y="122861"/>
                  </a:cubicBezTo>
                  <a:cubicBezTo>
                    <a:pt x="103912" y="122464"/>
                    <a:pt x="103819" y="121910"/>
                    <a:pt x="103423" y="121625"/>
                  </a:cubicBezTo>
                  <a:cubicBezTo>
                    <a:pt x="103268" y="121514"/>
                    <a:pt x="103091" y="121463"/>
                    <a:pt x="102915" y="121463"/>
                  </a:cubicBezTo>
                  <a:cubicBezTo>
                    <a:pt x="102846" y="121463"/>
                    <a:pt x="102778" y="121470"/>
                    <a:pt x="102712" y="121485"/>
                  </a:cubicBezTo>
                  <a:lnTo>
                    <a:pt x="96287" y="110342"/>
                  </a:lnTo>
                  <a:cubicBezTo>
                    <a:pt x="96298" y="110329"/>
                    <a:pt x="96313" y="110318"/>
                    <a:pt x="96325" y="110302"/>
                  </a:cubicBezTo>
                  <a:cubicBezTo>
                    <a:pt x="96610" y="109904"/>
                    <a:pt x="96518" y="109351"/>
                    <a:pt x="96121" y="109066"/>
                  </a:cubicBezTo>
                  <a:cubicBezTo>
                    <a:pt x="95993" y="108973"/>
                    <a:pt x="95844" y="108923"/>
                    <a:pt x="95692" y="108908"/>
                  </a:cubicBezTo>
                  <a:lnTo>
                    <a:pt x="88325" y="78424"/>
                  </a:lnTo>
                  <a:cubicBezTo>
                    <a:pt x="88400" y="78392"/>
                    <a:pt x="88472" y="78351"/>
                    <a:pt x="88538" y="78298"/>
                  </a:cubicBezTo>
                  <a:lnTo>
                    <a:pt x="112640" y="101661"/>
                  </a:lnTo>
                  <a:cubicBezTo>
                    <a:pt x="112415" y="102050"/>
                    <a:pt x="112513" y="102555"/>
                    <a:pt x="112886" y="102822"/>
                  </a:cubicBezTo>
                  <a:cubicBezTo>
                    <a:pt x="113043" y="102935"/>
                    <a:pt x="113222" y="102988"/>
                    <a:pt x="113401" y="102988"/>
                  </a:cubicBezTo>
                  <a:cubicBezTo>
                    <a:pt x="113421" y="102988"/>
                    <a:pt x="113442" y="102983"/>
                    <a:pt x="113461" y="102982"/>
                  </a:cubicBezTo>
                  <a:lnTo>
                    <a:pt x="118567" y="120230"/>
                  </a:lnTo>
                  <a:cubicBezTo>
                    <a:pt x="118456" y="120292"/>
                    <a:pt x="118356" y="120375"/>
                    <a:pt x="118277" y="120485"/>
                  </a:cubicBezTo>
                  <a:cubicBezTo>
                    <a:pt x="117993" y="120882"/>
                    <a:pt x="118085" y="121436"/>
                    <a:pt x="118480" y="121721"/>
                  </a:cubicBezTo>
                  <a:cubicBezTo>
                    <a:pt x="118632" y="121830"/>
                    <a:pt x="118811" y="121886"/>
                    <a:pt x="118994" y="121886"/>
                  </a:cubicBezTo>
                  <a:cubicBezTo>
                    <a:pt x="119042" y="121886"/>
                    <a:pt x="119091" y="121882"/>
                    <a:pt x="119139" y="121875"/>
                  </a:cubicBezTo>
                  <a:cubicBezTo>
                    <a:pt x="119372" y="121835"/>
                    <a:pt x="119577" y="121709"/>
                    <a:pt x="119715" y="121516"/>
                  </a:cubicBezTo>
                  <a:cubicBezTo>
                    <a:pt x="119999" y="121118"/>
                    <a:pt x="119907" y="120565"/>
                    <a:pt x="119511" y="120281"/>
                  </a:cubicBezTo>
                  <a:cubicBezTo>
                    <a:pt x="119357" y="120170"/>
                    <a:pt x="119179" y="120118"/>
                    <a:pt x="119002" y="120118"/>
                  </a:cubicBezTo>
                  <a:cubicBezTo>
                    <a:pt x="118929" y="120118"/>
                    <a:pt x="118856" y="120127"/>
                    <a:pt x="118785" y="120144"/>
                  </a:cubicBezTo>
                  <a:lnTo>
                    <a:pt x="113690" y="102933"/>
                  </a:lnTo>
                  <a:cubicBezTo>
                    <a:pt x="113856" y="102876"/>
                    <a:pt x="114009" y="102773"/>
                    <a:pt x="114121" y="102619"/>
                  </a:cubicBezTo>
                  <a:cubicBezTo>
                    <a:pt x="114405" y="102222"/>
                    <a:pt x="114313" y="101668"/>
                    <a:pt x="113917" y="101384"/>
                  </a:cubicBezTo>
                  <a:cubicBezTo>
                    <a:pt x="113762" y="101272"/>
                    <a:pt x="113582" y="101219"/>
                    <a:pt x="113404" y="101219"/>
                  </a:cubicBezTo>
                  <a:cubicBezTo>
                    <a:pt x="113177" y="101219"/>
                    <a:pt x="112951" y="101307"/>
                    <a:pt x="112782" y="101473"/>
                  </a:cubicBezTo>
                  <a:lnTo>
                    <a:pt x="88698" y="78130"/>
                  </a:lnTo>
                  <a:cubicBezTo>
                    <a:pt x="88756" y="78050"/>
                    <a:pt x="88793" y="77963"/>
                    <a:pt x="88820" y="77873"/>
                  </a:cubicBezTo>
                  <a:lnTo>
                    <a:pt x="104040" y="80436"/>
                  </a:lnTo>
                  <a:cubicBezTo>
                    <a:pt x="104042" y="80710"/>
                    <a:pt x="104168" y="80979"/>
                    <a:pt x="104406" y="81151"/>
                  </a:cubicBezTo>
                  <a:cubicBezTo>
                    <a:pt x="104559" y="81260"/>
                    <a:pt x="104736" y="81316"/>
                    <a:pt x="104920" y="81316"/>
                  </a:cubicBezTo>
                  <a:cubicBezTo>
                    <a:pt x="104968" y="81316"/>
                    <a:pt x="105019" y="81312"/>
                    <a:pt x="105067" y="81303"/>
                  </a:cubicBezTo>
                  <a:cubicBezTo>
                    <a:pt x="105299" y="81265"/>
                    <a:pt x="105503" y="81138"/>
                    <a:pt x="105641" y="80945"/>
                  </a:cubicBezTo>
                  <a:cubicBezTo>
                    <a:pt x="105673" y="80901"/>
                    <a:pt x="105700" y="80853"/>
                    <a:pt x="105722" y="80805"/>
                  </a:cubicBezTo>
                  <a:lnTo>
                    <a:pt x="125340" y="86830"/>
                  </a:lnTo>
                  <a:cubicBezTo>
                    <a:pt x="125298" y="87143"/>
                    <a:pt x="125422" y="87472"/>
                    <a:pt x="125697" y="87670"/>
                  </a:cubicBezTo>
                  <a:cubicBezTo>
                    <a:pt x="125850" y="87779"/>
                    <a:pt x="126027" y="87835"/>
                    <a:pt x="126212" y="87835"/>
                  </a:cubicBezTo>
                  <a:cubicBezTo>
                    <a:pt x="126260" y="87835"/>
                    <a:pt x="126310" y="87831"/>
                    <a:pt x="126358" y="87823"/>
                  </a:cubicBezTo>
                  <a:cubicBezTo>
                    <a:pt x="126590" y="87784"/>
                    <a:pt x="126795" y="87657"/>
                    <a:pt x="126932" y="87464"/>
                  </a:cubicBezTo>
                  <a:cubicBezTo>
                    <a:pt x="127070" y="87272"/>
                    <a:pt x="127125" y="87039"/>
                    <a:pt x="127086" y="86804"/>
                  </a:cubicBezTo>
                  <a:cubicBezTo>
                    <a:pt x="127048" y="86571"/>
                    <a:pt x="126920" y="86367"/>
                    <a:pt x="126728" y="86229"/>
                  </a:cubicBezTo>
                  <a:cubicBezTo>
                    <a:pt x="126572" y="86117"/>
                    <a:pt x="126392" y="86063"/>
                    <a:pt x="126213" y="86063"/>
                  </a:cubicBezTo>
                  <a:cubicBezTo>
                    <a:pt x="125937" y="86063"/>
                    <a:pt x="125665" y="86191"/>
                    <a:pt x="125492" y="86432"/>
                  </a:cubicBezTo>
                  <a:cubicBezTo>
                    <a:pt x="125454" y="86486"/>
                    <a:pt x="125423" y="86543"/>
                    <a:pt x="125399" y="86602"/>
                  </a:cubicBezTo>
                  <a:lnTo>
                    <a:pt x="105791" y="80580"/>
                  </a:lnTo>
                  <a:cubicBezTo>
                    <a:pt x="105808" y="80484"/>
                    <a:pt x="105812" y="80386"/>
                    <a:pt x="105795" y="80285"/>
                  </a:cubicBezTo>
                  <a:cubicBezTo>
                    <a:pt x="105757" y="80052"/>
                    <a:pt x="105629" y="79848"/>
                    <a:pt x="105437" y="79710"/>
                  </a:cubicBezTo>
                  <a:cubicBezTo>
                    <a:pt x="105283" y="79599"/>
                    <a:pt x="105105" y="79547"/>
                    <a:pt x="104928" y="79547"/>
                  </a:cubicBezTo>
                  <a:cubicBezTo>
                    <a:pt x="104839" y="79547"/>
                    <a:pt x="104751" y="79560"/>
                    <a:pt x="104666" y="79586"/>
                  </a:cubicBezTo>
                  <a:lnTo>
                    <a:pt x="91291" y="59370"/>
                  </a:lnTo>
                  <a:cubicBezTo>
                    <a:pt x="91351" y="59320"/>
                    <a:pt x="91408" y="59265"/>
                    <a:pt x="91454" y="59199"/>
                  </a:cubicBezTo>
                  <a:cubicBezTo>
                    <a:pt x="91612" y="58980"/>
                    <a:pt x="91650" y="58716"/>
                    <a:pt x="91591" y="58473"/>
                  </a:cubicBezTo>
                  <a:lnTo>
                    <a:pt x="121723" y="42022"/>
                  </a:lnTo>
                  <a:cubicBezTo>
                    <a:pt x="121773" y="42082"/>
                    <a:pt x="121827" y="42140"/>
                    <a:pt x="121893" y="42188"/>
                  </a:cubicBezTo>
                  <a:cubicBezTo>
                    <a:pt x="122049" y="42300"/>
                    <a:pt x="122229" y="42354"/>
                    <a:pt x="122408" y="42354"/>
                  </a:cubicBezTo>
                  <a:cubicBezTo>
                    <a:pt x="122508" y="42354"/>
                    <a:pt x="122608" y="42331"/>
                    <a:pt x="122702" y="42298"/>
                  </a:cubicBezTo>
                  <a:lnTo>
                    <a:pt x="143453" y="68738"/>
                  </a:lnTo>
                  <a:cubicBezTo>
                    <a:pt x="143438" y="68755"/>
                    <a:pt x="143422" y="68770"/>
                    <a:pt x="143408" y="68787"/>
                  </a:cubicBezTo>
                  <a:cubicBezTo>
                    <a:pt x="143123" y="69184"/>
                    <a:pt x="143215" y="69738"/>
                    <a:pt x="143613" y="70023"/>
                  </a:cubicBezTo>
                  <a:cubicBezTo>
                    <a:pt x="143769" y="70135"/>
                    <a:pt x="143948" y="70188"/>
                    <a:pt x="144127" y="70188"/>
                  </a:cubicBezTo>
                  <a:cubicBezTo>
                    <a:pt x="144155" y="70188"/>
                    <a:pt x="144182" y="70181"/>
                    <a:pt x="144210" y="70179"/>
                  </a:cubicBezTo>
                  <a:lnTo>
                    <a:pt x="150276" y="95191"/>
                  </a:lnTo>
                  <a:cubicBezTo>
                    <a:pt x="150132" y="95254"/>
                    <a:pt x="150005" y="95352"/>
                    <a:pt x="149911" y="95484"/>
                  </a:cubicBezTo>
                  <a:cubicBezTo>
                    <a:pt x="149774" y="95676"/>
                    <a:pt x="149718" y="95910"/>
                    <a:pt x="149758" y="96144"/>
                  </a:cubicBezTo>
                  <a:cubicBezTo>
                    <a:pt x="149796" y="96377"/>
                    <a:pt x="149923" y="96581"/>
                    <a:pt x="150116" y="96719"/>
                  </a:cubicBezTo>
                  <a:cubicBezTo>
                    <a:pt x="150272" y="96832"/>
                    <a:pt x="150451" y="96885"/>
                    <a:pt x="150630" y="96885"/>
                  </a:cubicBezTo>
                  <a:cubicBezTo>
                    <a:pt x="150905" y="96885"/>
                    <a:pt x="151178" y="96757"/>
                    <a:pt x="151351" y="96516"/>
                  </a:cubicBezTo>
                  <a:cubicBezTo>
                    <a:pt x="151633" y="96119"/>
                    <a:pt x="151542" y="95564"/>
                    <a:pt x="151145" y="95281"/>
                  </a:cubicBezTo>
                  <a:cubicBezTo>
                    <a:pt x="150994" y="95171"/>
                    <a:pt x="150817" y="95116"/>
                    <a:pt x="150635" y="95116"/>
                  </a:cubicBezTo>
                  <a:cubicBezTo>
                    <a:pt x="150591" y="95116"/>
                    <a:pt x="150546" y="95119"/>
                    <a:pt x="150501" y="95126"/>
                  </a:cubicBezTo>
                  <a:lnTo>
                    <a:pt x="144439" y="70126"/>
                  </a:lnTo>
                  <a:cubicBezTo>
                    <a:pt x="144598" y="70068"/>
                    <a:pt x="144742" y="69967"/>
                    <a:pt x="144848" y="69819"/>
                  </a:cubicBezTo>
                  <a:cubicBezTo>
                    <a:pt x="145133" y="69422"/>
                    <a:pt x="145041" y="68869"/>
                    <a:pt x="144643" y="68584"/>
                  </a:cubicBezTo>
                  <a:cubicBezTo>
                    <a:pt x="144489" y="68473"/>
                    <a:pt x="144310" y="68419"/>
                    <a:pt x="144133" y="68419"/>
                  </a:cubicBezTo>
                  <a:cubicBezTo>
                    <a:pt x="143954" y="68419"/>
                    <a:pt x="143776" y="68474"/>
                    <a:pt x="143625" y="68579"/>
                  </a:cubicBezTo>
                  <a:lnTo>
                    <a:pt x="122923" y="42187"/>
                  </a:lnTo>
                  <a:cubicBezTo>
                    <a:pt x="123003" y="42130"/>
                    <a:pt x="123078" y="42066"/>
                    <a:pt x="123137" y="41982"/>
                  </a:cubicBezTo>
                  <a:cubicBezTo>
                    <a:pt x="123422" y="41585"/>
                    <a:pt x="123330" y="41031"/>
                    <a:pt x="122934" y="40747"/>
                  </a:cubicBezTo>
                  <a:cubicBezTo>
                    <a:pt x="122782" y="40638"/>
                    <a:pt x="122603" y="40581"/>
                    <a:pt x="122419" y="40581"/>
                  </a:cubicBezTo>
                  <a:cubicBezTo>
                    <a:pt x="122371" y="40581"/>
                    <a:pt x="122322" y="40585"/>
                    <a:pt x="122273" y="40593"/>
                  </a:cubicBezTo>
                  <a:cubicBezTo>
                    <a:pt x="122040" y="40632"/>
                    <a:pt x="121837" y="40759"/>
                    <a:pt x="121699" y="40952"/>
                  </a:cubicBezTo>
                  <a:cubicBezTo>
                    <a:pt x="121684" y="40972"/>
                    <a:pt x="121674" y="40993"/>
                    <a:pt x="121662" y="41015"/>
                  </a:cubicBezTo>
                  <a:lnTo>
                    <a:pt x="88927" y="19118"/>
                  </a:lnTo>
                  <a:cubicBezTo>
                    <a:pt x="89200" y="18723"/>
                    <a:pt x="89106" y="18178"/>
                    <a:pt x="88714" y="17898"/>
                  </a:cubicBezTo>
                  <a:cubicBezTo>
                    <a:pt x="88558" y="17786"/>
                    <a:pt x="88378" y="17733"/>
                    <a:pt x="88200" y="17733"/>
                  </a:cubicBezTo>
                  <a:cubicBezTo>
                    <a:pt x="87924" y="17733"/>
                    <a:pt x="87652" y="17861"/>
                    <a:pt x="87479" y="18101"/>
                  </a:cubicBezTo>
                  <a:cubicBezTo>
                    <a:pt x="87463" y="18124"/>
                    <a:pt x="87452" y="18149"/>
                    <a:pt x="87437" y="18172"/>
                  </a:cubicBezTo>
                  <a:lnTo>
                    <a:pt x="59626" y="948"/>
                  </a:lnTo>
                  <a:cubicBezTo>
                    <a:pt x="59646" y="651"/>
                    <a:pt x="59520" y="351"/>
                    <a:pt x="59262" y="166"/>
                  </a:cubicBezTo>
                  <a:cubicBezTo>
                    <a:pt x="59111" y="58"/>
                    <a:pt x="58932" y="0"/>
                    <a:pt x="58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3"/>
            <p:cNvSpPr/>
            <p:nvPr/>
          </p:nvSpPr>
          <p:spPr>
            <a:xfrm>
              <a:off x="1522650" y="3538750"/>
              <a:ext cx="2417375" cy="1058350"/>
            </a:xfrm>
            <a:custGeom>
              <a:rect b="b" l="l" r="r" t="t"/>
              <a:pathLst>
                <a:path extrusionOk="0" h="42334" w="96695">
                  <a:moveTo>
                    <a:pt x="1008" y="1"/>
                  </a:moveTo>
                  <a:cubicBezTo>
                    <a:pt x="960" y="1"/>
                    <a:pt x="911" y="5"/>
                    <a:pt x="862" y="13"/>
                  </a:cubicBezTo>
                  <a:cubicBezTo>
                    <a:pt x="628" y="51"/>
                    <a:pt x="424" y="179"/>
                    <a:pt x="285" y="371"/>
                  </a:cubicBezTo>
                  <a:cubicBezTo>
                    <a:pt x="1" y="768"/>
                    <a:pt x="93" y="1321"/>
                    <a:pt x="489" y="1607"/>
                  </a:cubicBezTo>
                  <a:cubicBezTo>
                    <a:pt x="641" y="1716"/>
                    <a:pt x="819" y="1772"/>
                    <a:pt x="1002" y="1772"/>
                  </a:cubicBezTo>
                  <a:cubicBezTo>
                    <a:pt x="1050" y="1772"/>
                    <a:pt x="1100" y="1768"/>
                    <a:pt x="1148" y="1760"/>
                  </a:cubicBezTo>
                  <a:cubicBezTo>
                    <a:pt x="1382" y="1721"/>
                    <a:pt x="1585" y="1594"/>
                    <a:pt x="1724" y="1401"/>
                  </a:cubicBezTo>
                  <a:cubicBezTo>
                    <a:pt x="1775" y="1331"/>
                    <a:pt x="1812" y="1251"/>
                    <a:pt x="1839" y="1170"/>
                  </a:cubicBezTo>
                  <a:lnTo>
                    <a:pt x="49478" y="20273"/>
                  </a:lnTo>
                  <a:cubicBezTo>
                    <a:pt x="49259" y="20661"/>
                    <a:pt x="49358" y="21161"/>
                    <a:pt x="49729" y="21426"/>
                  </a:cubicBezTo>
                  <a:cubicBezTo>
                    <a:pt x="49886" y="21538"/>
                    <a:pt x="50065" y="21592"/>
                    <a:pt x="50244" y="21592"/>
                  </a:cubicBezTo>
                  <a:cubicBezTo>
                    <a:pt x="50520" y="21592"/>
                    <a:pt x="50792" y="21463"/>
                    <a:pt x="50965" y="21223"/>
                  </a:cubicBezTo>
                  <a:cubicBezTo>
                    <a:pt x="50983" y="21196"/>
                    <a:pt x="50997" y="21168"/>
                    <a:pt x="51011" y="21141"/>
                  </a:cubicBezTo>
                  <a:lnTo>
                    <a:pt x="70453" y="38632"/>
                  </a:lnTo>
                  <a:cubicBezTo>
                    <a:pt x="70320" y="38824"/>
                    <a:pt x="70266" y="39053"/>
                    <a:pt x="70304" y="39285"/>
                  </a:cubicBezTo>
                  <a:cubicBezTo>
                    <a:pt x="70342" y="39518"/>
                    <a:pt x="70469" y="39722"/>
                    <a:pt x="70662" y="39860"/>
                  </a:cubicBezTo>
                  <a:cubicBezTo>
                    <a:pt x="70818" y="39972"/>
                    <a:pt x="70998" y="40026"/>
                    <a:pt x="71176" y="40026"/>
                  </a:cubicBezTo>
                  <a:cubicBezTo>
                    <a:pt x="71452" y="40026"/>
                    <a:pt x="71725" y="39897"/>
                    <a:pt x="71897" y="39657"/>
                  </a:cubicBezTo>
                  <a:cubicBezTo>
                    <a:pt x="71957" y="39572"/>
                    <a:pt x="71998" y="39480"/>
                    <a:pt x="72025" y="39385"/>
                  </a:cubicBezTo>
                  <a:lnTo>
                    <a:pt x="94903" y="41502"/>
                  </a:lnTo>
                  <a:cubicBezTo>
                    <a:pt x="94919" y="41758"/>
                    <a:pt x="95040" y="42007"/>
                    <a:pt x="95266" y="42168"/>
                  </a:cubicBezTo>
                  <a:cubicBezTo>
                    <a:pt x="95423" y="42280"/>
                    <a:pt x="95601" y="42334"/>
                    <a:pt x="95781" y="42334"/>
                  </a:cubicBezTo>
                  <a:cubicBezTo>
                    <a:pt x="96056" y="42334"/>
                    <a:pt x="96329" y="42206"/>
                    <a:pt x="96502" y="41965"/>
                  </a:cubicBezTo>
                  <a:cubicBezTo>
                    <a:pt x="96639" y="41772"/>
                    <a:pt x="96694" y="41539"/>
                    <a:pt x="96655" y="41305"/>
                  </a:cubicBezTo>
                  <a:cubicBezTo>
                    <a:pt x="96620" y="41070"/>
                    <a:pt x="96493" y="40865"/>
                    <a:pt x="96301" y="40727"/>
                  </a:cubicBezTo>
                  <a:cubicBezTo>
                    <a:pt x="96148" y="40618"/>
                    <a:pt x="95971" y="40561"/>
                    <a:pt x="95788" y="40561"/>
                  </a:cubicBezTo>
                  <a:cubicBezTo>
                    <a:pt x="95739" y="40561"/>
                    <a:pt x="95690" y="40565"/>
                    <a:pt x="95641" y="40573"/>
                  </a:cubicBezTo>
                  <a:cubicBezTo>
                    <a:pt x="95408" y="40613"/>
                    <a:pt x="95203" y="40739"/>
                    <a:pt x="95065" y="40932"/>
                  </a:cubicBezTo>
                  <a:cubicBezTo>
                    <a:pt x="94993" y="41035"/>
                    <a:pt x="94944" y="41149"/>
                    <a:pt x="94920" y="41266"/>
                  </a:cubicBezTo>
                  <a:lnTo>
                    <a:pt x="72064" y="39153"/>
                  </a:lnTo>
                  <a:cubicBezTo>
                    <a:pt x="72068" y="38873"/>
                    <a:pt x="71940" y="38595"/>
                    <a:pt x="71697" y="38420"/>
                  </a:cubicBezTo>
                  <a:cubicBezTo>
                    <a:pt x="71545" y="38311"/>
                    <a:pt x="71367" y="38254"/>
                    <a:pt x="71183" y="38254"/>
                  </a:cubicBezTo>
                  <a:cubicBezTo>
                    <a:pt x="71134" y="38254"/>
                    <a:pt x="71085" y="38258"/>
                    <a:pt x="71036" y="38266"/>
                  </a:cubicBezTo>
                  <a:cubicBezTo>
                    <a:pt x="70879" y="38292"/>
                    <a:pt x="70737" y="38361"/>
                    <a:pt x="70617" y="38461"/>
                  </a:cubicBezTo>
                  <a:lnTo>
                    <a:pt x="51109" y="20911"/>
                  </a:lnTo>
                  <a:cubicBezTo>
                    <a:pt x="51188" y="20572"/>
                    <a:pt x="51063" y="20203"/>
                    <a:pt x="50764" y="19988"/>
                  </a:cubicBezTo>
                  <a:cubicBezTo>
                    <a:pt x="50609" y="19877"/>
                    <a:pt x="50430" y="19824"/>
                    <a:pt x="50253" y="19824"/>
                  </a:cubicBezTo>
                  <a:cubicBezTo>
                    <a:pt x="50023" y="19824"/>
                    <a:pt x="49796" y="19913"/>
                    <a:pt x="49627" y="20080"/>
                  </a:cubicBezTo>
                  <a:lnTo>
                    <a:pt x="1890" y="937"/>
                  </a:lnTo>
                  <a:cubicBezTo>
                    <a:pt x="1894" y="873"/>
                    <a:pt x="1893" y="807"/>
                    <a:pt x="1881" y="741"/>
                  </a:cubicBezTo>
                  <a:cubicBezTo>
                    <a:pt x="1842" y="507"/>
                    <a:pt x="1715" y="304"/>
                    <a:pt x="1523" y="167"/>
                  </a:cubicBezTo>
                  <a:cubicBezTo>
                    <a:pt x="1371" y="58"/>
                    <a:pt x="1192"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4"/>
          <p:cNvSpPr/>
          <p:nvPr/>
        </p:nvSpPr>
        <p:spPr>
          <a:xfrm>
            <a:off x="2715300" y="3012825"/>
            <a:ext cx="3659400" cy="492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342" name="Google Shape;342;p34"/>
          <p:cNvSpPr/>
          <p:nvPr/>
        </p:nvSpPr>
        <p:spPr>
          <a:xfrm>
            <a:off x="5034000" y="1164238"/>
            <a:ext cx="3659400" cy="492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343" name="Google Shape;343;p34"/>
          <p:cNvSpPr/>
          <p:nvPr/>
        </p:nvSpPr>
        <p:spPr>
          <a:xfrm>
            <a:off x="486175" y="1196250"/>
            <a:ext cx="3659400" cy="492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ssistant"/>
              <a:ea typeface="Assistant"/>
              <a:cs typeface="Assistant"/>
              <a:sym typeface="Assistant"/>
            </a:endParaRPr>
          </a:p>
        </p:txBody>
      </p:sp>
      <p:sp>
        <p:nvSpPr>
          <p:cNvPr id="344" name="Google Shape;344;p34"/>
          <p:cNvSpPr txBox="1"/>
          <p:nvPr>
            <p:ph idx="6" type="subTitle"/>
          </p:nvPr>
        </p:nvSpPr>
        <p:spPr>
          <a:xfrm>
            <a:off x="3210000" y="3053038"/>
            <a:ext cx="32187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Is There a COVID Impact?</a:t>
            </a:r>
            <a:endParaRPr/>
          </a:p>
        </p:txBody>
      </p:sp>
      <p:sp>
        <p:nvSpPr>
          <p:cNvPr id="345" name="Google Shape;345;p34"/>
          <p:cNvSpPr txBox="1"/>
          <p:nvPr>
            <p:ph type="title"/>
          </p:nvPr>
        </p:nvSpPr>
        <p:spPr>
          <a:xfrm>
            <a:off x="220700" y="1554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Questions</a:t>
            </a:r>
            <a:endParaRPr/>
          </a:p>
        </p:txBody>
      </p:sp>
      <p:sp>
        <p:nvSpPr>
          <p:cNvPr id="346" name="Google Shape;346;p34"/>
          <p:cNvSpPr txBox="1"/>
          <p:nvPr>
            <p:ph idx="1" type="subTitle"/>
          </p:nvPr>
        </p:nvSpPr>
        <p:spPr>
          <a:xfrm>
            <a:off x="405450" y="1688238"/>
            <a:ext cx="3866100" cy="1080600"/>
          </a:xfrm>
          <a:prstGeom prst="rect">
            <a:avLst/>
          </a:prstGeom>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Number of Trips, Durations, &amp; Trips by Borough I</a:t>
            </a:r>
            <a:r>
              <a:rPr b="1" lang="en"/>
              <a:t>nform</a:t>
            </a:r>
            <a:r>
              <a:rPr b="1" lang="en"/>
              <a:t>:</a:t>
            </a:r>
            <a:endParaRPr b="1"/>
          </a:p>
          <a:p>
            <a:pPr indent="-304800" lvl="0" marL="457200" rtl="0" algn="l">
              <a:lnSpc>
                <a:spcPct val="115000"/>
              </a:lnSpc>
              <a:spcBef>
                <a:spcPts val="0"/>
              </a:spcBef>
              <a:spcAft>
                <a:spcPts val="0"/>
              </a:spcAft>
              <a:buSzPts val="1200"/>
              <a:buChar char="●"/>
            </a:pPr>
            <a:r>
              <a:rPr lang="en"/>
              <a:t>Overall Green Taxi usage</a:t>
            </a:r>
            <a:endParaRPr/>
          </a:p>
          <a:p>
            <a:pPr indent="-304800" lvl="0" marL="457200" rtl="0" algn="l">
              <a:lnSpc>
                <a:spcPct val="115000"/>
              </a:lnSpc>
              <a:spcBef>
                <a:spcPts val="0"/>
              </a:spcBef>
              <a:spcAft>
                <a:spcPts val="0"/>
              </a:spcAft>
              <a:buSzPts val="1200"/>
              <a:buChar char="●"/>
            </a:pPr>
            <a:r>
              <a:rPr lang="en"/>
              <a:t>Ridership peaks/dips</a:t>
            </a:r>
            <a:endParaRPr/>
          </a:p>
          <a:p>
            <a:pPr indent="-304800" lvl="0" marL="457200" rtl="0" algn="l">
              <a:lnSpc>
                <a:spcPct val="115000"/>
              </a:lnSpc>
              <a:spcBef>
                <a:spcPts val="0"/>
              </a:spcBef>
              <a:spcAft>
                <a:spcPts val="0"/>
              </a:spcAft>
              <a:buSzPts val="1200"/>
              <a:buChar char="●"/>
            </a:pPr>
            <a:r>
              <a:rPr lang="en"/>
              <a:t>Transportation demand patterns by borough</a:t>
            </a:r>
            <a:endParaRPr/>
          </a:p>
        </p:txBody>
      </p:sp>
      <p:sp>
        <p:nvSpPr>
          <p:cNvPr id="347" name="Google Shape;347;p34"/>
          <p:cNvSpPr txBox="1"/>
          <p:nvPr>
            <p:ph idx="2" type="subTitle"/>
          </p:nvPr>
        </p:nvSpPr>
        <p:spPr>
          <a:xfrm>
            <a:off x="5003550" y="1672188"/>
            <a:ext cx="3720300" cy="111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a:t>Revenue, Payment, &amp; Congestion Surcharges Inform</a:t>
            </a:r>
            <a:r>
              <a:rPr b="1" lang="en"/>
              <a:t>:</a:t>
            </a:r>
            <a:endParaRPr b="1"/>
          </a:p>
          <a:p>
            <a:pPr indent="-304800" lvl="0" marL="457200" marR="0" rtl="0" algn="l">
              <a:lnSpc>
                <a:spcPct val="115000"/>
              </a:lnSpc>
              <a:spcBef>
                <a:spcPts val="0"/>
              </a:spcBef>
              <a:spcAft>
                <a:spcPts val="0"/>
              </a:spcAft>
              <a:buSzPts val="1200"/>
              <a:buChar char="●"/>
            </a:pPr>
            <a:r>
              <a:rPr lang="en"/>
              <a:t>Payment method preferences over time</a:t>
            </a:r>
            <a:endParaRPr/>
          </a:p>
          <a:p>
            <a:pPr indent="-304800" lvl="0" marL="457200" marR="0" rtl="0" algn="l">
              <a:lnSpc>
                <a:spcPct val="115000"/>
              </a:lnSpc>
              <a:spcBef>
                <a:spcPts val="0"/>
              </a:spcBef>
              <a:spcAft>
                <a:spcPts val="0"/>
              </a:spcAft>
              <a:buSzPts val="1200"/>
              <a:buChar char="●"/>
            </a:pPr>
            <a:r>
              <a:rPr lang="en"/>
              <a:t>Impact of surcharges on fare composition</a:t>
            </a:r>
            <a:endParaRPr/>
          </a:p>
          <a:p>
            <a:pPr indent="-304800" lvl="0" marL="457200" marR="0" rtl="0" algn="l">
              <a:lnSpc>
                <a:spcPct val="115000"/>
              </a:lnSpc>
              <a:spcBef>
                <a:spcPts val="0"/>
              </a:spcBef>
              <a:spcAft>
                <a:spcPts val="0"/>
              </a:spcAft>
              <a:buSzPts val="1200"/>
              <a:buChar char="●"/>
            </a:pPr>
            <a:r>
              <a:rPr lang="en"/>
              <a:t>Earning projections for taxi drivers</a:t>
            </a:r>
            <a:endParaRPr/>
          </a:p>
        </p:txBody>
      </p:sp>
      <p:sp>
        <p:nvSpPr>
          <p:cNvPr id="348" name="Google Shape;348;p34"/>
          <p:cNvSpPr txBox="1"/>
          <p:nvPr>
            <p:ph idx="3" type="subTitle"/>
          </p:nvPr>
        </p:nvSpPr>
        <p:spPr>
          <a:xfrm>
            <a:off x="2715300" y="3543525"/>
            <a:ext cx="3659400" cy="1046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a:t>Comparing Pre-COVID, During, &amp; Post-COVID Shows:</a:t>
            </a:r>
            <a:endParaRPr/>
          </a:p>
          <a:p>
            <a:pPr indent="-304800" lvl="0" marL="457200" marR="0" rtl="0" algn="l">
              <a:lnSpc>
                <a:spcPct val="115000"/>
              </a:lnSpc>
              <a:spcBef>
                <a:spcPts val="0"/>
              </a:spcBef>
              <a:spcAft>
                <a:spcPts val="0"/>
              </a:spcAft>
              <a:buSzPts val="1200"/>
              <a:buChar char="●"/>
            </a:pPr>
            <a:r>
              <a:rPr lang="en"/>
              <a:t>How rider behavior has been impacted</a:t>
            </a:r>
            <a:endParaRPr/>
          </a:p>
          <a:p>
            <a:pPr indent="-304800" lvl="0" marL="457200" marR="0" rtl="0" algn="l">
              <a:lnSpc>
                <a:spcPct val="115000"/>
              </a:lnSpc>
              <a:spcBef>
                <a:spcPts val="0"/>
              </a:spcBef>
              <a:spcAft>
                <a:spcPts val="0"/>
              </a:spcAft>
              <a:buSzPts val="1200"/>
              <a:buChar char="●"/>
            </a:pPr>
            <a:r>
              <a:rPr lang="en"/>
              <a:t>How revenue has been impacted</a:t>
            </a:r>
            <a:endParaRPr/>
          </a:p>
          <a:p>
            <a:pPr indent="-304800" lvl="0" marL="457200" marR="0" rtl="0" algn="l">
              <a:lnSpc>
                <a:spcPct val="115000"/>
              </a:lnSpc>
              <a:spcBef>
                <a:spcPts val="0"/>
              </a:spcBef>
              <a:spcAft>
                <a:spcPts val="0"/>
              </a:spcAft>
              <a:buSzPts val="1200"/>
              <a:buChar char="●"/>
            </a:pPr>
            <a:r>
              <a:rPr lang="en"/>
              <a:t>Short vs longer-term COVID </a:t>
            </a:r>
            <a:r>
              <a:rPr lang="en"/>
              <a:t>repercussions</a:t>
            </a:r>
            <a:endParaRPr/>
          </a:p>
        </p:txBody>
      </p:sp>
      <p:sp>
        <p:nvSpPr>
          <p:cNvPr id="349" name="Google Shape;349;p34"/>
          <p:cNvSpPr txBox="1"/>
          <p:nvPr>
            <p:ph idx="5" type="subTitle"/>
          </p:nvPr>
        </p:nvSpPr>
        <p:spPr>
          <a:xfrm>
            <a:off x="945150" y="1262150"/>
            <a:ext cx="32187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Rider Behaviors</a:t>
            </a:r>
            <a:endParaRPr/>
          </a:p>
        </p:txBody>
      </p:sp>
      <p:sp>
        <p:nvSpPr>
          <p:cNvPr id="350" name="Google Shape;350;p34"/>
          <p:cNvSpPr txBox="1"/>
          <p:nvPr>
            <p:ph idx="7" type="subTitle"/>
          </p:nvPr>
        </p:nvSpPr>
        <p:spPr>
          <a:xfrm>
            <a:off x="5519851" y="1230150"/>
            <a:ext cx="32187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Revenue-Related Findings</a:t>
            </a:r>
            <a:endParaRPr/>
          </a:p>
        </p:txBody>
      </p:sp>
      <p:grpSp>
        <p:nvGrpSpPr>
          <p:cNvPr id="351" name="Google Shape;351;p34"/>
          <p:cNvGrpSpPr/>
          <p:nvPr/>
        </p:nvGrpSpPr>
        <p:grpSpPr>
          <a:xfrm>
            <a:off x="580211" y="1262146"/>
            <a:ext cx="316411" cy="360211"/>
            <a:chOff x="-53278575" y="2687750"/>
            <a:chExt cx="278850" cy="317450"/>
          </a:xfrm>
        </p:grpSpPr>
        <p:sp>
          <p:nvSpPr>
            <p:cNvPr id="352" name="Google Shape;352;p34"/>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4"/>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4"/>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4"/>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34"/>
          <p:cNvGrpSpPr/>
          <p:nvPr/>
        </p:nvGrpSpPr>
        <p:grpSpPr>
          <a:xfrm>
            <a:off x="5118162" y="1270268"/>
            <a:ext cx="316428" cy="300540"/>
            <a:chOff x="-65131525" y="1914325"/>
            <a:chExt cx="316650" cy="316625"/>
          </a:xfrm>
        </p:grpSpPr>
        <p:sp>
          <p:nvSpPr>
            <p:cNvPr id="357" name="Google Shape;357;p34"/>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1"/>
            </a:solidFill>
            <a:ln>
              <a:noFill/>
            </a:ln>
          </p:spPr>
          <p:txBody>
            <a:bodyPr anchorCtr="0" anchor="ctr" bIns="75025" lIns="75025" spcFirstLastPara="1" rIns="75025" wrap="square" tIns="75025">
              <a:noAutofit/>
            </a:bodyPr>
            <a:lstStyle/>
            <a:p>
              <a:pPr indent="0" lvl="0" marL="0" rtl="0" algn="l">
                <a:spcBef>
                  <a:spcPts val="0"/>
                </a:spcBef>
                <a:spcAft>
                  <a:spcPts val="0"/>
                </a:spcAft>
                <a:buNone/>
              </a:pPr>
              <a:r>
                <a:t/>
              </a:r>
              <a:endParaRPr/>
            </a:p>
          </p:txBody>
        </p:sp>
        <p:sp>
          <p:nvSpPr>
            <p:cNvPr id="358" name="Google Shape;358;p34"/>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1"/>
            </a:solidFill>
            <a:ln>
              <a:noFill/>
            </a:ln>
          </p:spPr>
          <p:txBody>
            <a:bodyPr anchorCtr="0" anchor="ctr" bIns="75025" lIns="75025" spcFirstLastPara="1" rIns="75025" wrap="square" tIns="75025">
              <a:noAutofit/>
            </a:bodyPr>
            <a:lstStyle/>
            <a:p>
              <a:pPr indent="0" lvl="0" marL="0" rtl="0" algn="l">
                <a:spcBef>
                  <a:spcPts val="0"/>
                </a:spcBef>
                <a:spcAft>
                  <a:spcPts val="0"/>
                </a:spcAft>
                <a:buNone/>
              </a:pPr>
              <a:r>
                <a:t/>
              </a:r>
              <a:endParaRPr/>
            </a:p>
          </p:txBody>
        </p:sp>
      </p:grpSp>
      <p:sp>
        <p:nvSpPr>
          <p:cNvPr id="359" name="Google Shape;359;p34"/>
          <p:cNvSpPr/>
          <p:nvPr/>
        </p:nvSpPr>
        <p:spPr>
          <a:xfrm>
            <a:off x="2798109" y="308188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Migration Project Proposal by Slidesgo">
  <a:themeElements>
    <a:clrScheme name="Simple Light">
      <a:dk1>
        <a:srgbClr val="241160"/>
      </a:dk1>
      <a:lt1>
        <a:srgbClr val="FFFFFF"/>
      </a:lt1>
      <a:dk2>
        <a:srgbClr val="E2E4FC"/>
      </a:dk2>
      <a:lt2>
        <a:srgbClr val="8861F1"/>
      </a:lt2>
      <a:accent1>
        <a:srgbClr val="545EEA"/>
      </a:accent1>
      <a:accent2>
        <a:srgbClr val="0B9CDC"/>
      </a:accent2>
      <a:accent3>
        <a:srgbClr val="01CFE6"/>
      </a:accent3>
      <a:accent4>
        <a:srgbClr val="FFFFFF"/>
      </a:accent4>
      <a:accent5>
        <a:srgbClr val="FFFFFF"/>
      </a:accent5>
      <a:accent6>
        <a:srgbClr val="FFFFFF"/>
      </a:accent6>
      <a:hlink>
        <a:srgbClr val="24116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